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540" r:id="rId2"/>
    <p:sldId id="547" r:id="rId3"/>
    <p:sldId id="350" r:id="rId4"/>
    <p:sldId id="351" r:id="rId5"/>
    <p:sldId id="339" r:id="rId6"/>
    <p:sldId id="352" r:id="rId7"/>
    <p:sldId id="353" r:id="rId8"/>
    <p:sldId id="354" r:id="rId9"/>
    <p:sldId id="355" r:id="rId10"/>
    <p:sldId id="356" r:id="rId11"/>
    <p:sldId id="554" r:id="rId12"/>
    <p:sldId id="555" r:id="rId13"/>
    <p:sldId id="556" r:id="rId14"/>
    <p:sldId id="557" r:id="rId15"/>
    <p:sldId id="467" r:id="rId16"/>
    <p:sldId id="541" r:id="rId17"/>
    <p:sldId id="383" r:id="rId18"/>
    <p:sldId id="542" r:id="rId19"/>
    <p:sldId id="543" r:id="rId20"/>
    <p:sldId id="506" r:id="rId21"/>
    <p:sldId id="509" r:id="rId22"/>
    <p:sldId id="510" r:id="rId23"/>
    <p:sldId id="511" r:id="rId24"/>
    <p:sldId id="512" r:id="rId25"/>
    <p:sldId id="548" r:id="rId26"/>
    <p:sldId id="539" r:id="rId27"/>
    <p:sldId id="537"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3960" autoAdjust="0"/>
    <p:restoredTop sz="86377" autoAdjust="0"/>
  </p:normalViewPr>
  <p:slideViewPr>
    <p:cSldViewPr>
      <p:cViewPr varScale="1">
        <p:scale>
          <a:sx n="68" d="100"/>
          <a:sy n="68" d="100"/>
        </p:scale>
        <p:origin x="536" y="56"/>
      </p:cViewPr>
      <p:guideLst>
        <p:guide orient="horz" pos="2160"/>
        <p:guide pos="2880"/>
      </p:guideLst>
    </p:cSldViewPr>
  </p:slideViewPr>
  <p:outlineViewPr>
    <p:cViewPr>
      <p:scale>
        <a:sx n="33" d="100"/>
        <a:sy n="33" d="100"/>
      </p:scale>
      <p:origin x="0" y="-5516"/>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0F333D4-0D3C-4E12-81FF-951575D90933}" type="datetimeFigureOut">
              <a:rPr lang="en-US"/>
              <a:pPr>
                <a:defRPr/>
              </a:pPr>
              <a:t>8/10/2018</a:t>
            </a:fld>
            <a:endParaRPr lang="en-US"/>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en-US"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10EF369-9195-4438-AE10-A33B30C9D33C}" type="slidenum">
              <a:rPr lang="en-US"/>
              <a:pPr>
                <a:defRPr/>
              </a:pPr>
              <a:t>‹#›</a:t>
            </a:fld>
            <a:endParaRPr lang="en-US"/>
          </a:p>
        </p:txBody>
      </p:sp>
    </p:spTree>
    <p:extLst>
      <p:ext uri="{BB962C8B-B14F-4D97-AF65-F5344CB8AC3E}">
        <p14:creationId xmlns:p14="http://schemas.microsoft.com/office/powerpoint/2010/main" val="37703411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D10EF369-9195-4438-AE10-A33B30C9D33C}" type="slidenum">
              <a:rPr lang="en-US" smtClean="0"/>
              <a:pPr>
                <a:defRPr/>
              </a:pPr>
              <a:t>1</a:t>
            </a:fld>
            <a:endParaRPr lang="en-US"/>
          </a:p>
        </p:txBody>
      </p:sp>
    </p:spTree>
    <p:extLst>
      <p:ext uri="{BB962C8B-B14F-4D97-AF65-F5344CB8AC3E}">
        <p14:creationId xmlns:p14="http://schemas.microsoft.com/office/powerpoint/2010/main" val="373728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23E1628F-61F2-4B1A-927D-C04EAD915C7B}" type="slidenum">
              <a:rPr lang="ru-RU" sz="1200"/>
              <a:pPr algn="r" eaLnBrk="0" hangingPunct="0"/>
              <a:t>3</a:t>
            </a:fld>
            <a:endParaRPr lang="ru-RU" sz="120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a:t>Here you see the same data in another form. The data of positions of surrounding aircraft go both via ADS-B and TIS-B. The first column is the call sign, the second column is the distance from you to any aircraft, the third column is the azimuth angle. Pilot also sees SOS label. What it is? </a:t>
            </a:r>
            <a:endParaRPr lang="ru-RU"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bwMode="auto">
          <a:noFill/>
          <a:ln>
            <a:solidFill>
              <a:srgbClr val="000000"/>
            </a:solidFill>
            <a:miter lim="800000"/>
            <a:headEnd/>
            <a:tailEnd/>
          </a:ln>
        </p:spPr>
      </p:sp>
      <p:sp>
        <p:nvSpPr>
          <p:cNvPr id="38915"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p>
        </p:txBody>
      </p:sp>
      <p:sp>
        <p:nvSpPr>
          <p:cNvPr id="98308" name="Номер слайда 3"/>
          <p:cNvSpPr>
            <a:spLocks noGrp="1"/>
          </p:cNvSpPr>
          <p:nvPr>
            <p:ph type="sldNum" sz="quarter" idx="5"/>
          </p:nvPr>
        </p:nvSpPr>
        <p:spPr/>
        <p:txBody>
          <a:bodyPr/>
          <a:lstStyle/>
          <a:p>
            <a:pPr>
              <a:defRPr/>
            </a:pPr>
            <a:fld id="{59B9706F-BFD2-4C3F-9B8B-6D8CF3FF1EA7}" type="slidenum">
              <a:rPr lang="ru-RU" smtClean="0"/>
              <a:pPr>
                <a:defRPr/>
              </a:pPr>
              <a:t>6</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400"/>
              <a:t>Or in graphics. Here you see contours of thunderstorms or icing or turbulence, and pilot should avoid these dangerous areas.  </a:t>
            </a:r>
            <a:endParaRPr lang="ru-RU"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94B818A-08A1-46F0-81E3-E328B65835D8}" type="slidenum">
              <a:rPr lang="ru-RU"/>
              <a:pPr>
                <a:defRPr/>
              </a:pPr>
              <a:t>8</a:t>
            </a:fld>
            <a:endParaRPr lang="ru-RU"/>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BC8494D-3D86-460B-96D2-283990BAF39F}" type="slidenum">
              <a:rPr lang="ru-RU" smtClean="0"/>
              <a:t>17</a:t>
            </a:fld>
            <a:endParaRPr lang="ru-RU"/>
          </a:p>
        </p:txBody>
      </p:sp>
    </p:spTree>
    <p:extLst>
      <p:ext uri="{BB962C8B-B14F-4D97-AF65-F5344CB8AC3E}">
        <p14:creationId xmlns:p14="http://schemas.microsoft.com/office/powerpoint/2010/main" val="32277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a:t>Образец подзаголовка</a:t>
            </a:r>
            <a:endParaRPr lang="en-US"/>
          </a:p>
        </p:txBody>
      </p:sp>
      <p:sp>
        <p:nvSpPr>
          <p:cNvPr id="4" name="Дата 3"/>
          <p:cNvSpPr>
            <a:spLocks noGrp="1"/>
          </p:cNvSpPr>
          <p:nvPr>
            <p:ph type="dt" sz="half" idx="10"/>
          </p:nvPr>
        </p:nvSpPr>
        <p:spPr/>
        <p:txBody>
          <a:bodyPr/>
          <a:lstStyle>
            <a:lvl1pPr>
              <a:defRPr/>
            </a:lvl1pPr>
          </a:lstStyle>
          <a:p>
            <a:pPr>
              <a:defRPr/>
            </a:pPr>
            <a:r>
              <a:rPr lang="ru-RU"/>
              <a:t>21.04.2016</a:t>
            </a:r>
            <a:endParaRPr lang="en-US"/>
          </a:p>
        </p:txBody>
      </p:sp>
      <p:sp>
        <p:nvSpPr>
          <p:cNvPr id="5" name="Нижний колонтитул 4"/>
          <p:cNvSpPr>
            <a:spLocks noGrp="1"/>
          </p:cNvSpPr>
          <p:nvPr>
            <p:ph type="ftr" sz="quarter" idx="11"/>
          </p:nvPr>
        </p:nvSpPr>
        <p:spPr/>
        <p:txBody>
          <a:bodyPr/>
          <a:lstStyle>
            <a:lvl1pPr>
              <a:defRPr/>
            </a:lvl1pPr>
          </a:lstStyle>
          <a:p>
            <a:pPr>
              <a:defRPr/>
            </a:pPr>
            <a:r>
              <a:rPr lang="ru-RU"/>
              <a:t>ЦСР ГА 2016</a:t>
            </a:r>
            <a:endParaRPr lang="en-US"/>
          </a:p>
        </p:txBody>
      </p:sp>
      <p:sp>
        <p:nvSpPr>
          <p:cNvPr id="6" name="Номер слайда 5"/>
          <p:cNvSpPr>
            <a:spLocks noGrp="1"/>
          </p:cNvSpPr>
          <p:nvPr>
            <p:ph type="sldNum" sz="quarter" idx="12"/>
          </p:nvPr>
        </p:nvSpPr>
        <p:spPr/>
        <p:txBody>
          <a:bodyPr/>
          <a:lstStyle>
            <a:lvl1pPr>
              <a:defRPr/>
            </a:lvl1pPr>
          </a:lstStyle>
          <a:p>
            <a:pPr>
              <a:defRPr/>
            </a:pPr>
            <a:fld id="{FA23707E-2F9F-4839-B730-051F0AC81CA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lvl1pPr>
              <a:defRPr/>
            </a:lvl1pPr>
          </a:lstStyle>
          <a:p>
            <a:pPr>
              <a:defRPr/>
            </a:pPr>
            <a:r>
              <a:rPr lang="ru-RU"/>
              <a:t>21.04.2016</a:t>
            </a:r>
            <a:endParaRPr lang="en-US"/>
          </a:p>
        </p:txBody>
      </p:sp>
      <p:sp>
        <p:nvSpPr>
          <p:cNvPr id="5" name="Нижний колонтитул 4"/>
          <p:cNvSpPr>
            <a:spLocks noGrp="1"/>
          </p:cNvSpPr>
          <p:nvPr>
            <p:ph type="ftr" sz="quarter" idx="11"/>
          </p:nvPr>
        </p:nvSpPr>
        <p:spPr/>
        <p:txBody>
          <a:bodyPr/>
          <a:lstStyle>
            <a:lvl1pPr>
              <a:defRPr/>
            </a:lvl1pPr>
          </a:lstStyle>
          <a:p>
            <a:pPr>
              <a:defRPr/>
            </a:pPr>
            <a:r>
              <a:rPr lang="ru-RU"/>
              <a:t>ЦСР ГА 2016</a:t>
            </a:r>
            <a:endParaRPr lang="en-US"/>
          </a:p>
        </p:txBody>
      </p:sp>
      <p:sp>
        <p:nvSpPr>
          <p:cNvPr id="6" name="Номер слайда 5"/>
          <p:cNvSpPr>
            <a:spLocks noGrp="1"/>
          </p:cNvSpPr>
          <p:nvPr>
            <p:ph type="sldNum" sz="quarter" idx="12"/>
          </p:nvPr>
        </p:nvSpPr>
        <p:spPr/>
        <p:txBody>
          <a:bodyPr/>
          <a:lstStyle>
            <a:lvl1pPr>
              <a:defRPr/>
            </a:lvl1pPr>
          </a:lstStyle>
          <a:p>
            <a:pPr>
              <a:defRPr/>
            </a:pPr>
            <a:fld id="{8D75A8BE-79EE-4338-A3D6-D5FFC4928EF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lvl1pPr>
              <a:defRPr/>
            </a:lvl1pPr>
          </a:lstStyle>
          <a:p>
            <a:pPr>
              <a:defRPr/>
            </a:pPr>
            <a:r>
              <a:rPr lang="ru-RU"/>
              <a:t>21.04.2016</a:t>
            </a:r>
            <a:endParaRPr lang="en-US"/>
          </a:p>
        </p:txBody>
      </p:sp>
      <p:sp>
        <p:nvSpPr>
          <p:cNvPr id="5" name="Нижний колонтитул 4"/>
          <p:cNvSpPr>
            <a:spLocks noGrp="1"/>
          </p:cNvSpPr>
          <p:nvPr>
            <p:ph type="ftr" sz="quarter" idx="11"/>
          </p:nvPr>
        </p:nvSpPr>
        <p:spPr/>
        <p:txBody>
          <a:bodyPr/>
          <a:lstStyle>
            <a:lvl1pPr>
              <a:defRPr/>
            </a:lvl1pPr>
          </a:lstStyle>
          <a:p>
            <a:pPr>
              <a:defRPr/>
            </a:pPr>
            <a:r>
              <a:rPr lang="ru-RU"/>
              <a:t>ЦСР ГА 2016</a:t>
            </a:r>
            <a:endParaRPr lang="en-US"/>
          </a:p>
        </p:txBody>
      </p:sp>
      <p:sp>
        <p:nvSpPr>
          <p:cNvPr id="6" name="Номер слайда 5"/>
          <p:cNvSpPr>
            <a:spLocks noGrp="1"/>
          </p:cNvSpPr>
          <p:nvPr>
            <p:ph type="sldNum" sz="quarter" idx="12"/>
          </p:nvPr>
        </p:nvSpPr>
        <p:spPr/>
        <p:txBody>
          <a:bodyPr/>
          <a:lstStyle>
            <a:lvl1pPr>
              <a:defRPr/>
            </a:lvl1pPr>
          </a:lstStyle>
          <a:p>
            <a:pPr>
              <a:defRPr/>
            </a:pPr>
            <a:fld id="{FF5484B8-FAE1-4D39-9829-9EC468D64E8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85800" y="609600"/>
            <a:ext cx="7772400" cy="1143000"/>
          </a:xfrm>
        </p:spPr>
        <p:txBody>
          <a:bodyPr/>
          <a:lstStyle/>
          <a:p>
            <a:r>
              <a:rPr lang="ru-RU"/>
              <a:t>Образец заголовка</a:t>
            </a:r>
          </a:p>
        </p:txBody>
      </p:sp>
      <p:sp>
        <p:nvSpPr>
          <p:cNvPr id="3" name="Содержимое 2"/>
          <p:cNvSpPr>
            <a:spLocks noGrp="1"/>
          </p:cNvSpPr>
          <p:nvPr>
            <p:ph sz="quarter" idx="1"/>
          </p:nvPr>
        </p:nvSpPr>
        <p:spPr>
          <a:xfrm>
            <a:off x="6858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858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a:defRPr smtClean="0"/>
            </a:lvl1pPr>
          </a:lstStyle>
          <a:p>
            <a:pPr>
              <a:defRPr/>
            </a:pPr>
            <a:endParaRPr lang="ru-RU" dirty="0"/>
          </a:p>
        </p:txBody>
      </p:sp>
      <p:sp>
        <p:nvSpPr>
          <p:cNvPr id="8" name="Rectangle 5"/>
          <p:cNvSpPr>
            <a:spLocks noGrp="1" noChangeArrowheads="1"/>
          </p:cNvSpPr>
          <p:nvPr>
            <p:ph type="ftr" sz="quarter" idx="11"/>
          </p:nvPr>
        </p:nvSpPr>
        <p:spPr/>
        <p:txBody>
          <a:bodyPr/>
          <a:lstStyle>
            <a:lvl1pPr>
              <a:defRPr smtClean="0"/>
            </a:lvl1pPr>
          </a:lstStyle>
          <a:p>
            <a:pPr>
              <a:defRPr/>
            </a:pPr>
            <a:endParaRPr lang="ru-RU"/>
          </a:p>
        </p:txBody>
      </p:sp>
      <p:sp>
        <p:nvSpPr>
          <p:cNvPr id="9" name="Rectangle 6"/>
          <p:cNvSpPr>
            <a:spLocks noGrp="1" noChangeArrowheads="1"/>
          </p:cNvSpPr>
          <p:nvPr>
            <p:ph type="sldNum" sz="quarter" idx="12"/>
          </p:nvPr>
        </p:nvSpPr>
        <p:spPr/>
        <p:txBody>
          <a:bodyPr/>
          <a:lstStyle>
            <a:lvl1pPr>
              <a:defRPr/>
            </a:lvl1pPr>
          </a:lstStyle>
          <a:p>
            <a:pPr>
              <a:defRPr/>
            </a:pPr>
            <a:fld id="{4690E963-99BF-4FDA-8B38-A624BEF2ED99}" type="slidenum">
              <a:rPr lang="ru-RU"/>
              <a:pPr>
                <a:defRPr/>
              </a:pPr>
              <a:t>‹#›</a:t>
            </a:fld>
            <a:endParaRPr lang="ru-RU" dirty="0"/>
          </a:p>
        </p:txBody>
      </p:sp>
    </p:spTree>
    <p:extLst>
      <p:ext uri="{BB962C8B-B14F-4D97-AF65-F5344CB8AC3E}">
        <p14:creationId xmlns:p14="http://schemas.microsoft.com/office/powerpoint/2010/main" val="244163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lvl1pPr>
              <a:defRPr/>
            </a:lvl1pPr>
          </a:lstStyle>
          <a:p>
            <a:pPr>
              <a:defRPr/>
            </a:pPr>
            <a:r>
              <a:rPr lang="ru-RU"/>
              <a:t>21.04.2016</a:t>
            </a:r>
            <a:endParaRPr lang="en-US"/>
          </a:p>
        </p:txBody>
      </p:sp>
      <p:sp>
        <p:nvSpPr>
          <p:cNvPr id="5" name="Нижний колонтитул 4"/>
          <p:cNvSpPr>
            <a:spLocks noGrp="1"/>
          </p:cNvSpPr>
          <p:nvPr>
            <p:ph type="ftr" sz="quarter" idx="11"/>
          </p:nvPr>
        </p:nvSpPr>
        <p:spPr/>
        <p:txBody>
          <a:bodyPr/>
          <a:lstStyle>
            <a:lvl1pPr>
              <a:defRPr/>
            </a:lvl1pPr>
          </a:lstStyle>
          <a:p>
            <a:pPr>
              <a:defRPr/>
            </a:pPr>
            <a:r>
              <a:rPr lang="ru-RU"/>
              <a:t>ЦСР ГА 2016</a:t>
            </a:r>
            <a:endParaRPr lang="en-US"/>
          </a:p>
        </p:txBody>
      </p:sp>
      <p:sp>
        <p:nvSpPr>
          <p:cNvPr id="6" name="Номер слайда 5"/>
          <p:cNvSpPr>
            <a:spLocks noGrp="1"/>
          </p:cNvSpPr>
          <p:nvPr>
            <p:ph type="sldNum" sz="quarter" idx="12"/>
          </p:nvPr>
        </p:nvSpPr>
        <p:spPr/>
        <p:txBody>
          <a:bodyPr/>
          <a:lstStyle>
            <a:lvl1pPr>
              <a:defRPr/>
            </a:lvl1pPr>
          </a:lstStyle>
          <a:p>
            <a:pPr>
              <a:defRPr/>
            </a:pPr>
            <a:fld id="{94ADE916-38D7-42A3-8F13-6B10F2966EC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3000" b="1" cap="all"/>
            </a:lvl1pPr>
          </a:lstStyle>
          <a:p>
            <a:r>
              <a:rPr lang="ru-RU"/>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r>
              <a:rPr lang="ru-RU"/>
              <a:t>21.04.2016</a:t>
            </a:r>
            <a:endParaRPr lang="en-US"/>
          </a:p>
        </p:txBody>
      </p:sp>
      <p:sp>
        <p:nvSpPr>
          <p:cNvPr id="5" name="Нижний колонтитул 4"/>
          <p:cNvSpPr>
            <a:spLocks noGrp="1"/>
          </p:cNvSpPr>
          <p:nvPr>
            <p:ph type="ftr" sz="quarter" idx="11"/>
          </p:nvPr>
        </p:nvSpPr>
        <p:spPr/>
        <p:txBody>
          <a:bodyPr/>
          <a:lstStyle>
            <a:lvl1pPr>
              <a:defRPr/>
            </a:lvl1pPr>
          </a:lstStyle>
          <a:p>
            <a:pPr>
              <a:defRPr/>
            </a:pPr>
            <a:r>
              <a:rPr lang="ru-RU"/>
              <a:t>ЦСР ГА 2016</a:t>
            </a:r>
            <a:endParaRPr lang="en-US"/>
          </a:p>
        </p:txBody>
      </p:sp>
      <p:sp>
        <p:nvSpPr>
          <p:cNvPr id="6" name="Номер слайда 5"/>
          <p:cNvSpPr>
            <a:spLocks noGrp="1"/>
          </p:cNvSpPr>
          <p:nvPr>
            <p:ph type="sldNum" sz="quarter" idx="12"/>
          </p:nvPr>
        </p:nvSpPr>
        <p:spPr/>
        <p:txBody>
          <a:bodyPr/>
          <a:lstStyle>
            <a:lvl1pPr>
              <a:defRPr/>
            </a:lvl1pPr>
          </a:lstStyle>
          <a:p>
            <a:pPr>
              <a:defRPr/>
            </a:pPr>
            <a:fld id="{8B842ED2-5C0B-40C0-8E54-0D45D55F961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3"/>
          <p:cNvSpPr>
            <a:spLocks noGrp="1"/>
          </p:cNvSpPr>
          <p:nvPr>
            <p:ph type="dt" sz="half" idx="10"/>
          </p:nvPr>
        </p:nvSpPr>
        <p:spPr/>
        <p:txBody>
          <a:bodyPr/>
          <a:lstStyle>
            <a:lvl1pPr>
              <a:defRPr/>
            </a:lvl1pPr>
          </a:lstStyle>
          <a:p>
            <a:pPr>
              <a:defRPr/>
            </a:pPr>
            <a:r>
              <a:rPr lang="ru-RU"/>
              <a:t>21.04.2016</a:t>
            </a:r>
            <a:endParaRPr lang="en-US"/>
          </a:p>
        </p:txBody>
      </p:sp>
      <p:sp>
        <p:nvSpPr>
          <p:cNvPr id="6" name="Нижний колонтитул 4"/>
          <p:cNvSpPr>
            <a:spLocks noGrp="1"/>
          </p:cNvSpPr>
          <p:nvPr>
            <p:ph type="ftr" sz="quarter" idx="11"/>
          </p:nvPr>
        </p:nvSpPr>
        <p:spPr/>
        <p:txBody>
          <a:bodyPr/>
          <a:lstStyle>
            <a:lvl1pPr>
              <a:defRPr/>
            </a:lvl1pPr>
          </a:lstStyle>
          <a:p>
            <a:pPr>
              <a:defRPr/>
            </a:pPr>
            <a:r>
              <a:rPr lang="ru-RU"/>
              <a:t>ЦСР ГА 2016</a:t>
            </a:r>
            <a:endParaRPr lang="en-US"/>
          </a:p>
        </p:txBody>
      </p:sp>
      <p:sp>
        <p:nvSpPr>
          <p:cNvPr id="7" name="Номер слайда 5"/>
          <p:cNvSpPr>
            <a:spLocks noGrp="1"/>
          </p:cNvSpPr>
          <p:nvPr>
            <p:ph type="sldNum" sz="quarter" idx="12"/>
          </p:nvPr>
        </p:nvSpPr>
        <p:spPr/>
        <p:txBody>
          <a:bodyPr/>
          <a:lstStyle>
            <a:lvl1pPr>
              <a:defRPr/>
            </a:lvl1pPr>
          </a:lstStyle>
          <a:p>
            <a:pPr>
              <a:defRPr/>
            </a:pPr>
            <a:fld id="{37E0E1DE-EEED-447B-887E-645696F82AD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3"/>
          <p:cNvSpPr>
            <a:spLocks noGrp="1"/>
          </p:cNvSpPr>
          <p:nvPr>
            <p:ph type="dt" sz="half" idx="10"/>
          </p:nvPr>
        </p:nvSpPr>
        <p:spPr/>
        <p:txBody>
          <a:bodyPr/>
          <a:lstStyle>
            <a:lvl1pPr>
              <a:defRPr/>
            </a:lvl1pPr>
          </a:lstStyle>
          <a:p>
            <a:pPr>
              <a:defRPr/>
            </a:pPr>
            <a:r>
              <a:rPr lang="ru-RU"/>
              <a:t>21.04.2016</a:t>
            </a:r>
            <a:endParaRPr lang="en-US"/>
          </a:p>
        </p:txBody>
      </p:sp>
      <p:sp>
        <p:nvSpPr>
          <p:cNvPr id="8" name="Нижний колонтитул 4"/>
          <p:cNvSpPr>
            <a:spLocks noGrp="1"/>
          </p:cNvSpPr>
          <p:nvPr>
            <p:ph type="ftr" sz="quarter" idx="11"/>
          </p:nvPr>
        </p:nvSpPr>
        <p:spPr/>
        <p:txBody>
          <a:bodyPr/>
          <a:lstStyle>
            <a:lvl1pPr>
              <a:defRPr/>
            </a:lvl1pPr>
          </a:lstStyle>
          <a:p>
            <a:pPr>
              <a:defRPr/>
            </a:pPr>
            <a:r>
              <a:rPr lang="ru-RU"/>
              <a:t>ЦСР ГА 2016</a:t>
            </a:r>
            <a:endParaRPr lang="en-US"/>
          </a:p>
        </p:txBody>
      </p:sp>
      <p:sp>
        <p:nvSpPr>
          <p:cNvPr id="9" name="Номер слайда 5"/>
          <p:cNvSpPr>
            <a:spLocks noGrp="1"/>
          </p:cNvSpPr>
          <p:nvPr>
            <p:ph type="sldNum" sz="quarter" idx="12"/>
          </p:nvPr>
        </p:nvSpPr>
        <p:spPr/>
        <p:txBody>
          <a:bodyPr/>
          <a:lstStyle>
            <a:lvl1pPr>
              <a:defRPr/>
            </a:lvl1pPr>
          </a:lstStyle>
          <a:p>
            <a:pPr>
              <a:defRPr/>
            </a:pPr>
            <a:fld id="{AC01ACFB-9B7F-4657-9128-CF55B9997D8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3"/>
          <p:cNvSpPr>
            <a:spLocks noGrp="1"/>
          </p:cNvSpPr>
          <p:nvPr>
            <p:ph type="dt" sz="half" idx="10"/>
          </p:nvPr>
        </p:nvSpPr>
        <p:spPr/>
        <p:txBody>
          <a:bodyPr/>
          <a:lstStyle>
            <a:lvl1pPr>
              <a:defRPr/>
            </a:lvl1pPr>
          </a:lstStyle>
          <a:p>
            <a:pPr>
              <a:defRPr/>
            </a:pPr>
            <a:r>
              <a:rPr lang="ru-RU"/>
              <a:t>21.04.2016</a:t>
            </a:r>
            <a:endParaRPr lang="en-US"/>
          </a:p>
        </p:txBody>
      </p:sp>
      <p:sp>
        <p:nvSpPr>
          <p:cNvPr id="4" name="Нижний колонтитул 4"/>
          <p:cNvSpPr>
            <a:spLocks noGrp="1"/>
          </p:cNvSpPr>
          <p:nvPr>
            <p:ph type="ftr" sz="quarter" idx="11"/>
          </p:nvPr>
        </p:nvSpPr>
        <p:spPr/>
        <p:txBody>
          <a:bodyPr/>
          <a:lstStyle>
            <a:lvl1pPr>
              <a:defRPr/>
            </a:lvl1pPr>
          </a:lstStyle>
          <a:p>
            <a:pPr>
              <a:defRPr/>
            </a:pPr>
            <a:r>
              <a:rPr lang="ru-RU"/>
              <a:t>ЦСР ГА 2016</a:t>
            </a:r>
            <a:endParaRPr lang="en-US"/>
          </a:p>
        </p:txBody>
      </p:sp>
      <p:sp>
        <p:nvSpPr>
          <p:cNvPr id="5" name="Номер слайда 5"/>
          <p:cNvSpPr>
            <a:spLocks noGrp="1"/>
          </p:cNvSpPr>
          <p:nvPr>
            <p:ph type="sldNum" sz="quarter" idx="12"/>
          </p:nvPr>
        </p:nvSpPr>
        <p:spPr/>
        <p:txBody>
          <a:bodyPr/>
          <a:lstStyle>
            <a:lvl1pPr>
              <a:defRPr/>
            </a:lvl1pPr>
          </a:lstStyle>
          <a:p>
            <a:pPr>
              <a:defRPr/>
            </a:pPr>
            <a:fld id="{B2B57FA0-2AE4-4949-8D28-B54C799BFD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r>
              <a:rPr lang="ru-RU"/>
              <a:t>21.04.2016</a:t>
            </a:r>
            <a:endParaRPr lang="en-US"/>
          </a:p>
        </p:txBody>
      </p:sp>
      <p:sp>
        <p:nvSpPr>
          <p:cNvPr id="3" name="Нижний колонтитул 4"/>
          <p:cNvSpPr>
            <a:spLocks noGrp="1"/>
          </p:cNvSpPr>
          <p:nvPr>
            <p:ph type="ftr" sz="quarter" idx="11"/>
          </p:nvPr>
        </p:nvSpPr>
        <p:spPr/>
        <p:txBody>
          <a:bodyPr/>
          <a:lstStyle>
            <a:lvl1pPr>
              <a:defRPr/>
            </a:lvl1pPr>
          </a:lstStyle>
          <a:p>
            <a:pPr>
              <a:defRPr/>
            </a:pPr>
            <a:r>
              <a:rPr lang="ru-RU"/>
              <a:t>ЦСР ГА 2016</a:t>
            </a:r>
            <a:endParaRPr lang="en-US"/>
          </a:p>
        </p:txBody>
      </p:sp>
      <p:sp>
        <p:nvSpPr>
          <p:cNvPr id="4" name="Номер слайда 5"/>
          <p:cNvSpPr>
            <a:spLocks noGrp="1"/>
          </p:cNvSpPr>
          <p:nvPr>
            <p:ph type="sldNum" sz="quarter" idx="12"/>
          </p:nvPr>
        </p:nvSpPr>
        <p:spPr/>
        <p:txBody>
          <a:bodyPr/>
          <a:lstStyle>
            <a:lvl1pPr>
              <a:defRPr/>
            </a:lvl1pPr>
          </a:lstStyle>
          <a:p>
            <a:pPr>
              <a:defRPr/>
            </a:pPr>
            <a:fld id="{83E6A15E-9EFA-4EC7-BC8E-349F165D389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1500" b="1"/>
            </a:lvl1pPr>
          </a:lstStyle>
          <a:p>
            <a:r>
              <a:rPr lang="ru-RU"/>
              <a:t>Образец заголовка</a:t>
            </a:r>
            <a:endParaRPr lang="en-US"/>
          </a:p>
        </p:txBody>
      </p:sp>
      <p:sp>
        <p:nvSpPr>
          <p:cNvPr id="3" name="Содержимое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r>
              <a:rPr lang="ru-RU"/>
              <a:t>21.04.2016</a:t>
            </a:r>
            <a:endParaRPr lang="en-US"/>
          </a:p>
        </p:txBody>
      </p:sp>
      <p:sp>
        <p:nvSpPr>
          <p:cNvPr id="6" name="Нижний колонтитул 4"/>
          <p:cNvSpPr>
            <a:spLocks noGrp="1"/>
          </p:cNvSpPr>
          <p:nvPr>
            <p:ph type="ftr" sz="quarter" idx="11"/>
          </p:nvPr>
        </p:nvSpPr>
        <p:spPr/>
        <p:txBody>
          <a:bodyPr/>
          <a:lstStyle>
            <a:lvl1pPr>
              <a:defRPr/>
            </a:lvl1pPr>
          </a:lstStyle>
          <a:p>
            <a:pPr>
              <a:defRPr/>
            </a:pPr>
            <a:r>
              <a:rPr lang="ru-RU"/>
              <a:t>ЦСР ГА 2016</a:t>
            </a:r>
            <a:endParaRPr lang="en-US"/>
          </a:p>
        </p:txBody>
      </p:sp>
      <p:sp>
        <p:nvSpPr>
          <p:cNvPr id="7" name="Номер слайда 5"/>
          <p:cNvSpPr>
            <a:spLocks noGrp="1"/>
          </p:cNvSpPr>
          <p:nvPr>
            <p:ph type="sldNum" sz="quarter" idx="12"/>
          </p:nvPr>
        </p:nvSpPr>
        <p:spPr/>
        <p:txBody>
          <a:bodyPr/>
          <a:lstStyle>
            <a:lvl1pPr>
              <a:defRPr/>
            </a:lvl1pPr>
          </a:lstStyle>
          <a:p>
            <a:pPr>
              <a:defRPr/>
            </a:pPr>
            <a:fld id="{ABA5D6DA-4687-4084-9872-6F22D188047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1500" b="1"/>
            </a:lvl1pPr>
          </a:lstStyle>
          <a:p>
            <a:r>
              <a:rPr lang="ru-RU"/>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r>
              <a:rPr lang="ru-RU"/>
              <a:t>21.04.2016</a:t>
            </a:r>
            <a:endParaRPr lang="en-US"/>
          </a:p>
        </p:txBody>
      </p:sp>
      <p:sp>
        <p:nvSpPr>
          <p:cNvPr id="6" name="Нижний колонтитул 4"/>
          <p:cNvSpPr>
            <a:spLocks noGrp="1"/>
          </p:cNvSpPr>
          <p:nvPr>
            <p:ph type="ftr" sz="quarter" idx="11"/>
          </p:nvPr>
        </p:nvSpPr>
        <p:spPr/>
        <p:txBody>
          <a:bodyPr/>
          <a:lstStyle>
            <a:lvl1pPr>
              <a:defRPr/>
            </a:lvl1pPr>
          </a:lstStyle>
          <a:p>
            <a:pPr>
              <a:defRPr/>
            </a:pPr>
            <a:r>
              <a:rPr lang="ru-RU"/>
              <a:t>ЦСР ГА 2016</a:t>
            </a:r>
            <a:endParaRPr lang="en-US"/>
          </a:p>
        </p:txBody>
      </p:sp>
      <p:sp>
        <p:nvSpPr>
          <p:cNvPr id="7" name="Номер слайда 5"/>
          <p:cNvSpPr>
            <a:spLocks noGrp="1"/>
          </p:cNvSpPr>
          <p:nvPr>
            <p:ph type="sldNum" sz="quarter" idx="12"/>
          </p:nvPr>
        </p:nvSpPr>
        <p:spPr/>
        <p:txBody>
          <a:bodyPr/>
          <a:lstStyle>
            <a:lvl1pPr>
              <a:defRPr/>
            </a:lvl1pPr>
          </a:lstStyle>
          <a:p>
            <a:pPr>
              <a:defRPr/>
            </a:pPr>
            <a:fld id="{CE83BDE8-2244-4CE8-8EE9-C53598899BF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410"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endParaRPr lang="en-US"/>
          </a:p>
        </p:txBody>
      </p:sp>
      <p:sp>
        <p:nvSpPr>
          <p:cNvPr id="17411" name="Текст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defRPr>
            </a:lvl1pPr>
          </a:lstStyle>
          <a:p>
            <a:pPr>
              <a:defRPr/>
            </a:pPr>
            <a:r>
              <a:rPr lang="ru-RU"/>
              <a:t>21.04.2016</a:t>
            </a:r>
            <a:endParaRPr lang="en-US"/>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900" smtClean="0">
                <a:solidFill>
                  <a:schemeClr val="tx1">
                    <a:tint val="75000"/>
                  </a:schemeClr>
                </a:solidFill>
                <a:latin typeface="+mn-lt"/>
              </a:defRPr>
            </a:lvl1pPr>
          </a:lstStyle>
          <a:p>
            <a:pPr>
              <a:defRPr/>
            </a:pPr>
            <a:r>
              <a:rPr lang="ru-RU"/>
              <a:t>ЦСР ГА 2016</a:t>
            </a:r>
            <a:endParaRPr lang="en-US"/>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defRPr>
            </a:lvl1pPr>
          </a:lstStyle>
          <a:p>
            <a:pPr>
              <a:defRPr/>
            </a:pPr>
            <a:fld id="{8AECDB21-62EC-4ADA-B0A9-DB8B599F72B5}"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62" r:id="rId12"/>
  </p:sldLayoutIdLst>
  <p:hf hdr="0"/>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613" y="274638"/>
            <a:ext cx="6707187" cy="777875"/>
          </a:xfrm>
        </p:spPr>
        <p:txBody>
          <a:bodyPr>
            <a:normAutofit fontScale="90000"/>
          </a:bodyPr>
          <a:lstStyle/>
          <a:p>
            <a:pPr>
              <a:defRPr/>
            </a:pPr>
            <a:br>
              <a:rPr lang="ru-RU" sz="2400" dirty="0">
                <a:latin typeface="Tahoma" pitchFamily="34" charset="0"/>
              </a:rPr>
            </a:br>
            <a:br>
              <a:rPr lang="ru-RU" sz="2400" dirty="0">
                <a:latin typeface="Tahoma" pitchFamily="34" charset="0"/>
              </a:rPr>
            </a:br>
            <a:br>
              <a:rPr lang="ru-RU" sz="2400" dirty="0">
                <a:latin typeface="Tahoma" pitchFamily="34" charset="0"/>
              </a:rPr>
            </a:br>
            <a:r>
              <a:rPr lang="ru-RU" sz="2400" dirty="0" err="1">
                <a:latin typeface="Tahoma" pitchFamily="34" charset="0"/>
              </a:rPr>
              <a:t>ГосНИИ</a:t>
            </a:r>
            <a:r>
              <a:rPr lang="ru-RU" sz="2400" dirty="0">
                <a:latin typeface="Tahoma" pitchFamily="34" charset="0"/>
              </a:rPr>
              <a:t> АВИАЦИОННЫХ СИСТЕМ (</a:t>
            </a:r>
            <a:r>
              <a:rPr lang="ru-RU" sz="2400" dirty="0" err="1">
                <a:latin typeface="Tahoma" pitchFamily="34" charset="0"/>
              </a:rPr>
              <a:t>ГосНИИАС</a:t>
            </a:r>
            <a:r>
              <a:rPr lang="ru-RU" sz="2400" dirty="0">
                <a:latin typeface="Tahoma" pitchFamily="34" charset="0"/>
              </a:rPr>
              <a:t>)</a:t>
            </a:r>
            <a:br>
              <a:rPr lang="en-GB" sz="4800" i="1" dirty="0"/>
            </a:br>
            <a:endParaRPr lang="ru-RU" dirty="0"/>
          </a:p>
        </p:txBody>
      </p:sp>
      <p:sp>
        <p:nvSpPr>
          <p:cNvPr id="3" name="Содержимое 2"/>
          <p:cNvSpPr>
            <a:spLocks noGrp="1"/>
          </p:cNvSpPr>
          <p:nvPr>
            <p:ph idx="1"/>
          </p:nvPr>
        </p:nvSpPr>
        <p:spPr>
          <a:xfrm>
            <a:off x="0" y="1600200"/>
            <a:ext cx="9144000" cy="4525963"/>
          </a:xfrm>
        </p:spPr>
        <p:txBody>
          <a:bodyPr>
            <a:normAutofit/>
          </a:bodyPr>
          <a:lstStyle/>
          <a:p>
            <a:pPr algn="ctr">
              <a:buNone/>
              <a:defRPr/>
            </a:pPr>
            <a:r>
              <a:rPr lang="ru-RU" sz="2800" dirty="0">
                <a:latin typeface="Times New Roman" pitchFamily="18" charset="0"/>
              </a:rPr>
              <a:t>                                                               </a:t>
            </a:r>
            <a:r>
              <a:rPr lang="ru-RU" sz="2800" i="1" dirty="0">
                <a:latin typeface="Times New Roman" pitchFamily="18" charset="0"/>
              </a:rPr>
              <a:t>Э.Я.Фальков</a:t>
            </a:r>
          </a:p>
          <a:p>
            <a:pPr marL="0" indent="0" algn="ctr">
              <a:buNone/>
            </a:pPr>
            <a:r>
              <a:rPr lang="ru-RU" sz="4000" b="1" dirty="0">
                <a:solidFill>
                  <a:srgbClr val="FFFF00"/>
                </a:solidFill>
              </a:rPr>
              <a:t>Ключевые </a:t>
            </a:r>
            <a:r>
              <a:rPr lang="ru-RU" sz="4000" b="1" u="sng" dirty="0">
                <a:solidFill>
                  <a:srgbClr val="FFFF00"/>
                </a:solidFill>
              </a:rPr>
              <a:t>технические</a:t>
            </a:r>
            <a:r>
              <a:rPr lang="ru-RU" sz="4000" b="1" dirty="0">
                <a:solidFill>
                  <a:srgbClr val="FFFF00"/>
                </a:solidFill>
              </a:rPr>
              <a:t> проблемы интеграции БАС в гражданское воздушное пространство в мире и в Российской Федерации</a:t>
            </a:r>
          </a:p>
        </p:txBody>
      </p:sp>
      <p:graphicFrame>
        <p:nvGraphicFramePr>
          <p:cNvPr id="1026" name="Object 2"/>
          <p:cNvGraphicFramePr>
            <a:graphicFrameLocks noChangeAspect="1"/>
          </p:cNvGraphicFramePr>
          <p:nvPr/>
        </p:nvGraphicFramePr>
        <p:xfrm>
          <a:off x="611188" y="404813"/>
          <a:ext cx="1192212" cy="779462"/>
        </p:xfrm>
        <a:graphic>
          <a:graphicData uri="http://schemas.openxmlformats.org/presentationml/2006/ole">
            <mc:AlternateContent xmlns:mc="http://schemas.openxmlformats.org/markup-compatibility/2006">
              <mc:Choice xmlns:v="urn:schemas-microsoft-com:vml" Requires="v">
                <p:oleObj spid="_x0000_s1059" name="Документ" r:id="rId4" imgW="600456" imgH="393192" progId="Word.Document.8">
                  <p:embed/>
                </p:oleObj>
              </mc:Choice>
              <mc:Fallback>
                <p:oleObj name="Документ" r:id="rId4" imgW="600456" imgH="393192" progId="Word.Document.8">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04813"/>
                        <a:ext cx="1192212" cy="779462"/>
                      </a:xfrm>
                      <a:prstGeom prst="rect">
                        <a:avLst/>
                      </a:prstGeom>
                      <a:noFill/>
                      <a:ln w="9525">
                        <a:solidFill>
                          <a:srgbClr val="000000"/>
                        </a:solidFill>
                        <a:miter lim="800000"/>
                        <a:headEnd/>
                        <a:tailEnd/>
                      </a:ln>
                      <a:effectLst>
                        <a:outerShdw dist="107763" dir="13500000" algn="ctr" rotWithShape="0">
                          <a:schemeClr val="folHlink"/>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6" name="Номер слайда 5"/>
          <p:cNvSpPr>
            <a:spLocks noGrp="1"/>
          </p:cNvSpPr>
          <p:nvPr>
            <p:ph type="sldNum" sz="quarter" idx="12"/>
          </p:nvPr>
        </p:nvSpPr>
        <p:spPr/>
        <p:txBody>
          <a:bodyPr/>
          <a:lstStyle/>
          <a:p>
            <a:pPr>
              <a:defRPr/>
            </a:pPr>
            <a:fld id="{94ADE916-38D7-42A3-8F13-6B10F2966ECF}" type="slidenum">
              <a:rPr lang="en-US" smtClean="0"/>
              <a:pPr>
                <a:defRPr/>
              </a:pPr>
              <a:t>1</a:t>
            </a:fld>
            <a:endParaRPr lang="en-US" dirty="0"/>
          </a:p>
        </p:txBody>
      </p:sp>
      <p:sp>
        <p:nvSpPr>
          <p:cNvPr id="7" name="Дата 6"/>
          <p:cNvSpPr>
            <a:spLocks noGrp="1"/>
          </p:cNvSpPr>
          <p:nvPr>
            <p:ph type="dt" sz="half" idx="10"/>
          </p:nvPr>
        </p:nvSpPr>
        <p:spPr/>
        <p:txBody>
          <a:bodyPr/>
          <a:lstStyle/>
          <a:p>
            <a:r>
              <a:rPr lang="ru-RU"/>
              <a:t>21.04.2016</a:t>
            </a:r>
            <a:endParaRPr lang="ru-RU" dirty="0"/>
          </a:p>
        </p:txBody>
      </p:sp>
      <p:sp>
        <p:nvSpPr>
          <p:cNvPr id="8" name="Нижний колонтитул 7"/>
          <p:cNvSpPr>
            <a:spLocks noGrp="1"/>
          </p:cNvSpPr>
          <p:nvPr>
            <p:ph type="ftr" sz="quarter" idx="11"/>
          </p:nvPr>
        </p:nvSpPr>
        <p:spPr/>
        <p:txBody>
          <a:bodyPr/>
          <a:lstStyle/>
          <a:p>
            <a:r>
              <a:rPr lang="ru-RU"/>
              <a:t>ЦСР ГА 2016</a:t>
            </a:r>
            <a:endParaRPr lang="ru-RU" dirty="0"/>
          </a:p>
        </p:txBody>
      </p:sp>
    </p:spTree>
    <p:extLst>
      <p:ext uri="{BB962C8B-B14F-4D97-AF65-F5344CB8AC3E}">
        <p14:creationId xmlns:p14="http://schemas.microsoft.com/office/powerpoint/2010/main" val="3471101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188913"/>
            <a:ext cx="9144000" cy="457200"/>
          </a:xfrm>
          <a:prstGeom prst="rect">
            <a:avLst/>
          </a:prstGeom>
          <a:noFill/>
          <a:ln w="9525">
            <a:noFill/>
            <a:miter lim="800000"/>
            <a:headEnd/>
            <a:tailEnd/>
          </a:ln>
        </p:spPr>
        <p:txBody>
          <a:bodyPr wrap="none" anchor="ctr">
            <a:spAutoFit/>
          </a:bodyPr>
          <a:lstStyle/>
          <a:p>
            <a:endParaRPr lang="ru-RU"/>
          </a:p>
        </p:txBody>
      </p:sp>
      <p:pic>
        <p:nvPicPr>
          <p:cNvPr id="17411" name="Picture 1" descr="сканирование0001"/>
          <p:cNvPicPr>
            <a:picLocks noChangeAspect="1" noChangeArrowheads="1"/>
          </p:cNvPicPr>
          <p:nvPr/>
        </p:nvPicPr>
        <p:blipFill>
          <a:blip r:embed="rId2" cstate="print"/>
          <a:srcRect/>
          <a:stretch>
            <a:fillRect/>
          </a:stretch>
        </p:blipFill>
        <p:spPr bwMode="auto">
          <a:xfrm>
            <a:off x="2268538" y="115888"/>
            <a:ext cx="4248150" cy="6256337"/>
          </a:xfrm>
          <a:prstGeom prst="rect">
            <a:avLst/>
          </a:prstGeom>
          <a:noFill/>
          <a:ln w="9525">
            <a:noFill/>
            <a:miter lim="800000"/>
            <a:headEnd/>
            <a:tailEnd/>
          </a:ln>
        </p:spPr>
      </p:pic>
      <p:sp>
        <p:nvSpPr>
          <p:cNvPr id="17412" name="Rectangle 3"/>
          <p:cNvSpPr>
            <a:spLocks noChangeArrowheads="1"/>
          </p:cNvSpPr>
          <p:nvPr/>
        </p:nvSpPr>
        <p:spPr bwMode="auto">
          <a:xfrm>
            <a:off x="0" y="9629775"/>
            <a:ext cx="9144000" cy="457200"/>
          </a:xfrm>
          <a:prstGeom prst="rect">
            <a:avLst/>
          </a:prstGeom>
          <a:noFill/>
          <a:ln w="9525">
            <a:noFill/>
            <a:miter lim="800000"/>
            <a:headEnd/>
            <a:tailEnd/>
          </a:ln>
        </p:spPr>
        <p:txBody>
          <a:bodyPr wrap="none" anchor="ctr">
            <a:spAutoFit/>
          </a:bodyPr>
          <a:lstStyle/>
          <a:p>
            <a:pPr eaLnBrk="0" hangingPunct="0"/>
            <a:endParaRPr lang="ru-RU"/>
          </a:p>
        </p:txBody>
      </p:sp>
      <p:sp>
        <p:nvSpPr>
          <p:cNvPr id="2" name="Дата 1">
            <a:extLst>
              <a:ext uri="{FF2B5EF4-FFF2-40B4-BE49-F238E27FC236}">
                <a16:creationId xmlns:a16="http://schemas.microsoft.com/office/drawing/2014/main" id="{561334E1-F104-436D-9DA4-AF79140E85B7}"/>
              </a:ext>
            </a:extLst>
          </p:cNvPr>
          <p:cNvSpPr>
            <a:spLocks noGrp="1"/>
          </p:cNvSpPr>
          <p:nvPr>
            <p:ph type="dt" sz="half" idx="10"/>
          </p:nvPr>
        </p:nvSpPr>
        <p:spPr/>
        <p:txBody>
          <a:bodyPr/>
          <a:lstStyle/>
          <a:p>
            <a:pPr>
              <a:defRPr/>
            </a:pPr>
            <a:endParaRPr lang="en-US"/>
          </a:p>
        </p:txBody>
      </p:sp>
      <p:sp>
        <p:nvSpPr>
          <p:cNvPr id="3" name="Нижний колонтитул 2">
            <a:extLst>
              <a:ext uri="{FF2B5EF4-FFF2-40B4-BE49-F238E27FC236}">
                <a16:creationId xmlns:a16="http://schemas.microsoft.com/office/drawing/2014/main" id="{0288BC6E-F397-4A5C-8589-F58575BF5272}"/>
              </a:ext>
            </a:extLst>
          </p:cNvPr>
          <p:cNvSpPr>
            <a:spLocks noGrp="1"/>
          </p:cNvSpPr>
          <p:nvPr>
            <p:ph type="ftr" sz="quarter" idx="11"/>
          </p:nvPr>
        </p:nvSpPr>
        <p:spPr/>
        <p:txBody>
          <a:bodyPr/>
          <a:lstStyle/>
          <a:p>
            <a:pPr>
              <a:defRPr/>
            </a:pPr>
            <a:endParaRPr lang="en-US"/>
          </a:p>
        </p:txBody>
      </p:sp>
      <p:sp>
        <p:nvSpPr>
          <p:cNvPr id="4" name="Номер слайда 3">
            <a:extLst>
              <a:ext uri="{FF2B5EF4-FFF2-40B4-BE49-F238E27FC236}">
                <a16:creationId xmlns:a16="http://schemas.microsoft.com/office/drawing/2014/main" id="{E23692FC-FAEB-4B27-AE51-5CCE0E5B190C}"/>
              </a:ext>
            </a:extLst>
          </p:cNvPr>
          <p:cNvSpPr>
            <a:spLocks noGrp="1"/>
          </p:cNvSpPr>
          <p:nvPr>
            <p:ph type="sldNum" sz="quarter" idx="12"/>
          </p:nvPr>
        </p:nvSpPr>
        <p:spPr/>
        <p:txBody>
          <a:bodyPr/>
          <a:lstStyle/>
          <a:p>
            <a:pPr>
              <a:defRPr/>
            </a:pPr>
            <a:fld id="{94ADE916-38D7-42A3-8F13-6B10F2966ECF}" type="slidenum">
              <a:rPr lang="en-US" smtClean="0"/>
              <a:pPr>
                <a:defRPr/>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CB93464-099C-4203-8D88-E4E73722434A}"/>
              </a:ext>
            </a:extLst>
          </p:cNvPr>
          <p:cNvSpPr>
            <a:spLocks noGrp="1"/>
          </p:cNvSpPr>
          <p:nvPr>
            <p:ph type="dt" sz="half" idx="10"/>
          </p:nvPr>
        </p:nvSpPr>
        <p:spPr/>
        <p:txBody>
          <a:bodyPr/>
          <a:lstStyle/>
          <a:p>
            <a:pPr>
              <a:defRPr/>
            </a:pPr>
            <a:r>
              <a:rPr lang="ru-RU"/>
              <a:t>21.04.2016</a:t>
            </a:r>
            <a:endParaRPr lang="en-US"/>
          </a:p>
        </p:txBody>
      </p:sp>
      <p:sp>
        <p:nvSpPr>
          <p:cNvPr id="3" name="Нижний колонтитул 2">
            <a:extLst>
              <a:ext uri="{FF2B5EF4-FFF2-40B4-BE49-F238E27FC236}">
                <a16:creationId xmlns:a16="http://schemas.microsoft.com/office/drawing/2014/main" id="{F485D691-6021-471C-B776-42BE34D8487E}"/>
              </a:ext>
            </a:extLst>
          </p:cNvPr>
          <p:cNvSpPr>
            <a:spLocks noGrp="1"/>
          </p:cNvSpPr>
          <p:nvPr>
            <p:ph type="ftr" sz="quarter" idx="11"/>
          </p:nvPr>
        </p:nvSpPr>
        <p:spPr/>
        <p:txBody>
          <a:bodyPr/>
          <a:lstStyle/>
          <a:p>
            <a:pPr>
              <a:defRPr/>
            </a:pPr>
            <a:r>
              <a:rPr lang="ru-RU"/>
              <a:t>ЦСР ГА 2016</a:t>
            </a:r>
            <a:endParaRPr lang="en-US"/>
          </a:p>
        </p:txBody>
      </p:sp>
      <p:sp>
        <p:nvSpPr>
          <p:cNvPr id="4" name="Номер слайда 3">
            <a:extLst>
              <a:ext uri="{FF2B5EF4-FFF2-40B4-BE49-F238E27FC236}">
                <a16:creationId xmlns:a16="http://schemas.microsoft.com/office/drawing/2014/main" id="{BF9B0AEF-F8CD-4C88-B4F7-CE603C7427A9}"/>
              </a:ext>
            </a:extLst>
          </p:cNvPr>
          <p:cNvSpPr>
            <a:spLocks noGrp="1"/>
          </p:cNvSpPr>
          <p:nvPr>
            <p:ph type="sldNum" sz="quarter" idx="12"/>
          </p:nvPr>
        </p:nvSpPr>
        <p:spPr/>
        <p:txBody>
          <a:bodyPr/>
          <a:lstStyle/>
          <a:p>
            <a:pPr>
              <a:defRPr/>
            </a:pPr>
            <a:fld id="{83E6A15E-9EFA-4EC7-BC8E-349F165D3898}" type="slidenum">
              <a:rPr lang="en-US" smtClean="0"/>
              <a:pPr>
                <a:defRPr/>
              </a:pPr>
              <a:t>11</a:t>
            </a:fld>
            <a:endParaRPr lang="en-US"/>
          </a:p>
        </p:txBody>
      </p:sp>
      <p:sp>
        <p:nvSpPr>
          <p:cNvPr id="6" name="TextBox 5">
            <a:extLst>
              <a:ext uri="{FF2B5EF4-FFF2-40B4-BE49-F238E27FC236}">
                <a16:creationId xmlns:a16="http://schemas.microsoft.com/office/drawing/2014/main" id="{CD55E28D-143E-4BBC-8074-4DD155DFD62D}"/>
              </a:ext>
            </a:extLst>
          </p:cNvPr>
          <p:cNvSpPr txBox="1"/>
          <p:nvPr/>
        </p:nvSpPr>
        <p:spPr>
          <a:xfrm>
            <a:off x="3738637" y="1598241"/>
            <a:ext cx="184731" cy="369332"/>
          </a:xfrm>
          <a:prstGeom prst="rect">
            <a:avLst/>
          </a:prstGeom>
          <a:noFill/>
        </p:spPr>
        <p:txBody>
          <a:bodyPr wrap="none" rtlCol="0">
            <a:spAutoFit/>
          </a:bodyPr>
          <a:lstStyle/>
          <a:p>
            <a:endParaRPr lang="ru-RU" dirty="0"/>
          </a:p>
        </p:txBody>
      </p:sp>
      <p:pic>
        <p:nvPicPr>
          <p:cNvPr id="2051" name="Picture 3" descr="image1">
            <a:extLst>
              <a:ext uri="{FF2B5EF4-FFF2-40B4-BE49-F238E27FC236}">
                <a16:creationId xmlns:a16="http://schemas.microsoft.com/office/drawing/2014/main" id="{3FF3ECB3-E1BF-4472-8F5D-EC23136CCD22}"/>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l="20186" t="4016" r="8414" b="47913"/>
          <a:stretch>
            <a:fillRect/>
          </a:stretch>
        </p:blipFill>
        <p:spPr bwMode="auto">
          <a:xfrm>
            <a:off x="2195736" y="764704"/>
            <a:ext cx="5399087"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041781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601935-B976-4B81-8B0D-6732CA238427}"/>
              </a:ext>
            </a:extLst>
          </p:cNvPr>
          <p:cNvSpPr>
            <a:spLocks noGrp="1"/>
          </p:cNvSpPr>
          <p:nvPr>
            <p:ph type="title"/>
          </p:nvPr>
        </p:nvSpPr>
        <p:spPr/>
        <p:txBody>
          <a:bodyPr/>
          <a:lstStyle/>
          <a:p>
            <a:r>
              <a:rPr lang="ru-RU" dirty="0">
                <a:solidFill>
                  <a:srgbClr val="FFFF00"/>
                </a:solidFill>
              </a:rPr>
              <a:t>Из акта испытаний – объекты испытаний</a:t>
            </a:r>
          </a:p>
        </p:txBody>
      </p:sp>
      <p:sp>
        <p:nvSpPr>
          <p:cNvPr id="3" name="Объект 2">
            <a:extLst>
              <a:ext uri="{FF2B5EF4-FFF2-40B4-BE49-F238E27FC236}">
                <a16:creationId xmlns:a16="http://schemas.microsoft.com/office/drawing/2014/main" id="{2391C4AE-1543-4C4D-AAEC-A53847ECC7A1}"/>
              </a:ext>
            </a:extLst>
          </p:cNvPr>
          <p:cNvSpPr>
            <a:spLocks noGrp="1"/>
          </p:cNvSpPr>
          <p:nvPr>
            <p:ph idx="1"/>
          </p:nvPr>
        </p:nvSpPr>
        <p:spPr>
          <a:xfrm>
            <a:off x="879785" y="3024094"/>
            <a:ext cx="11223330" cy="4525963"/>
          </a:xfrm>
        </p:spPr>
        <p:txBody>
          <a:bodyPr/>
          <a:lstStyle/>
          <a:p>
            <a:endParaRPr lang="ru-RU" dirty="0"/>
          </a:p>
        </p:txBody>
      </p:sp>
      <p:sp>
        <p:nvSpPr>
          <p:cNvPr id="4" name="Дата 3">
            <a:extLst>
              <a:ext uri="{FF2B5EF4-FFF2-40B4-BE49-F238E27FC236}">
                <a16:creationId xmlns:a16="http://schemas.microsoft.com/office/drawing/2014/main" id="{FD8CE598-230B-42CC-858E-3DA40916CDB4}"/>
              </a:ext>
            </a:extLst>
          </p:cNvPr>
          <p:cNvSpPr>
            <a:spLocks noGrp="1"/>
          </p:cNvSpPr>
          <p:nvPr>
            <p:ph type="dt" sz="half" idx="10"/>
          </p:nvPr>
        </p:nvSpPr>
        <p:spPr/>
        <p:txBody>
          <a:bodyPr/>
          <a:lstStyle/>
          <a:p>
            <a:pPr>
              <a:defRPr/>
            </a:pPr>
            <a:r>
              <a:rPr lang="ru-RU"/>
              <a:t>21.04.2016</a:t>
            </a:r>
            <a:endParaRPr lang="en-US"/>
          </a:p>
        </p:txBody>
      </p:sp>
      <p:sp>
        <p:nvSpPr>
          <p:cNvPr id="5" name="Нижний колонтитул 4">
            <a:extLst>
              <a:ext uri="{FF2B5EF4-FFF2-40B4-BE49-F238E27FC236}">
                <a16:creationId xmlns:a16="http://schemas.microsoft.com/office/drawing/2014/main" id="{05F94F1A-B967-47F5-9963-CD96E1EC1CEB}"/>
              </a:ext>
            </a:extLst>
          </p:cNvPr>
          <p:cNvSpPr>
            <a:spLocks noGrp="1"/>
          </p:cNvSpPr>
          <p:nvPr>
            <p:ph type="ftr" sz="quarter" idx="11"/>
          </p:nvPr>
        </p:nvSpPr>
        <p:spPr/>
        <p:txBody>
          <a:bodyPr/>
          <a:lstStyle/>
          <a:p>
            <a:pPr>
              <a:defRPr/>
            </a:pPr>
            <a:r>
              <a:rPr lang="ru-RU"/>
              <a:t>ЦСР ГА 2016</a:t>
            </a:r>
            <a:endParaRPr lang="en-US"/>
          </a:p>
        </p:txBody>
      </p:sp>
      <p:sp>
        <p:nvSpPr>
          <p:cNvPr id="6" name="Номер слайда 5">
            <a:extLst>
              <a:ext uri="{FF2B5EF4-FFF2-40B4-BE49-F238E27FC236}">
                <a16:creationId xmlns:a16="http://schemas.microsoft.com/office/drawing/2014/main" id="{6409EC33-DE3D-425E-A1E4-FCBEF45C1494}"/>
              </a:ext>
            </a:extLst>
          </p:cNvPr>
          <p:cNvSpPr>
            <a:spLocks noGrp="1"/>
          </p:cNvSpPr>
          <p:nvPr>
            <p:ph type="sldNum" sz="quarter" idx="12"/>
          </p:nvPr>
        </p:nvSpPr>
        <p:spPr/>
        <p:txBody>
          <a:bodyPr/>
          <a:lstStyle/>
          <a:p>
            <a:pPr>
              <a:defRPr/>
            </a:pPr>
            <a:fld id="{94ADE916-38D7-42A3-8F13-6B10F2966ECF}" type="slidenum">
              <a:rPr lang="en-US" smtClean="0"/>
              <a:pPr>
                <a:defRPr/>
              </a:pPr>
              <a:t>12</a:t>
            </a:fld>
            <a:endParaRPr lang="en-US"/>
          </a:p>
        </p:txBody>
      </p:sp>
      <p:pic>
        <p:nvPicPr>
          <p:cNvPr id="3074" name="Picture 2" descr="image2">
            <a:extLst>
              <a:ext uri="{FF2B5EF4-FFF2-40B4-BE49-F238E27FC236}">
                <a16:creationId xmlns:a16="http://schemas.microsoft.com/office/drawing/2014/main" id="{8D7381B4-CF3C-426F-9ECA-E98989E4807C}"/>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l="13458" t="11670" r="6418" b="74664"/>
          <a:stretch>
            <a:fillRect/>
          </a:stretch>
        </p:blipFill>
        <p:spPr bwMode="auto">
          <a:xfrm>
            <a:off x="427348" y="1427065"/>
            <a:ext cx="8259452"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5" name="Picture 3" descr="image2">
            <a:extLst>
              <a:ext uri="{FF2B5EF4-FFF2-40B4-BE49-F238E27FC236}">
                <a16:creationId xmlns:a16="http://schemas.microsoft.com/office/drawing/2014/main" id="{E54A5D11-C962-4E3A-BA79-2578B483CCE7}"/>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l="13911" t="42612" r="5663" b="32497"/>
          <a:stretch>
            <a:fillRect/>
          </a:stretch>
        </p:blipFill>
        <p:spPr bwMode="auto">
          <a:xfrm>
            <a:off x="457200" y="3366496"/>
            <a:ext cx="82296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51843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F0C3DC-56DF-4F3C-8A97-E9673E21C112}"/>
              </a:ext>
            </a:extLst>
          </p:cNvPr>
          <p:cNvSpPr>
            <a:spLocks noGrp="1"/>
          </p:cNvSpPr>
          <p:nvPr>
            <p:ph type="title"/>
          </p:nvPr>
        </p:nvSpPr>
        <p:spPr/>
        <p:txBody>
          <a:bodyPr/>
          <a:lstStyle/>
          <a:p>
            <a:r>
              <a:rPr lang="ru-RU" dirty="0">
                <a:solidFill>
                  <a:srgbClr val="FFFF00"/>
                </a:solidFill>
              </a:rPr>
              <a:t>Из акта испытаний - Выводы</a:t>
            </a:r>
            <a:endParaRPr lang="ru-RU" dirty="0"/>
          </a:p>
        </p:txBody>
      </p:sp>
      <p:sp>
        <p:nvSpPr>
          <p:cNvPr id="3" name="Объект 2">
            <a:extLst>
              <a:ext uri="{FF2B5EF4-FFF2-40B4-BE49-F238E27FC236}">
                <a16:creationId xmlns:a16="http://schemas.microsoft.com/office/drawing/2014/main" id="{C00BA2A8-8703-4B57-AA11-BD4BB24791A3}"/>
              </a:ext>
            </a:extLst>
          </p:cNvPr>
          <p:cNvSpPr>
            <a:spLocks noGrp="1"/>
          </p:cNvSpPr>
          <p:nvPr>
            <p:ph idx="1"/>
          </p:nvPr>
        </p:nvSpPr>
        <p:spPr>
          <a:xfrm>
            <a:off x="1374774" y="6543679"/>
            <a:ext cx="16806561" cy="4525963"/>
          </a:xfrm>
        </p:spPr>
        <p:txBody>
          <a:bodyPr/>
          <a:lstStyle/>
          <a:p>
            <a:endParaRPr lang="ru-RU" dirty="0"/>
          </a:p>
          <a:p>
            <a:endParaRPr lang="ru-RU" dirty="0"/>
          </a:p>
        </p:txBody>
      </p:sp>
      <p:sp>
        <p:nvSpPr>
          <p:cNvPr id="4" name="Дата 3">
            <a:extLst>
              <a:ext uri="{FF2B5EF4-FFF2-40B4-BE49-F238E27FC236}">
                <a16:creationId xmlns:a16="http://schemas.microsoft.com/office/drawing/2014/main" id="{3C78332A-F6DD-4FCB-8658-8B3BA057729B}"/>
              </a:ext>
            </a:extLst>
          </p:cNvPr>
          <p:cNvSpPr>
            <a:spLocks noGrp="1"/>
          </p:cNvSpPr>
          <p:nvPr>
            <p:ph type="dt" sz="half" idx="10"/>
          </p:nvPr>
        </p:nvSpPr>
        <p:spPr/>
        <p:txBody>
          <a:bodyPr/>
          <a:lstStyle/>
          <a:p>
            <a:pPr>
              <a:defRPr/>
            </a:pPr>
            <a:r>
              <a:rPr lang="ru-RU"/>
              <a:t>21.04.2016</a:t>
            </a:r>
            <a:endParaRPr lang="en-US"/>
          </a:p>
        </p:txBody>
      </p:sp>
      <p:sp>
        <p:nvSpPr>
          <p:cNvPr id="5" name="Нижний колонтитул 4">
            <a:extLst>
              <a:ext uri="{FF2B5EF4-FFF2-40B4-BE49-F238E27FC236}">
                <a16:creationId xmlns:a16="http://schemas.microsoft.com/office/drawing/2014/main" id="{8F27A53C-2852-4E08-815D-79DA451DEFA3}"/>
              </a:ext>
            </a:extLst>
          </p:cNvPr>
          <p:cNvSpPr>
            <a:spLocks noGrp="1"/>
          </p:cNvSpPr>
          <p:nvPr>
            <p:ph type="ftr" sz="quarter" idx="11"/>
          </p:nvPr>
        </p:nvSpPr>
        <p:spPr/>
        <p:txBody>
          <a:bodyPr/>
          <a:lstStyle/>
          <a:p>
            <a:pPr>
              <a:defRPr/>
            </a:pPr>
            <a:r>
              <a:rPr lang="ru-RU"/>
              <a:t>ЦСР ГА 2016</a:t>
            </a:r>
            <a:endParaRPr lang="en-US"/>
          </a:p>
        </p:txBody>
      </p:sp>
      <p:sp>
        <p:nvSpPr>
          <p:cNvPr id="6" name="Номер слайда 5">
            <a:extLst>
              <a:ext uri="{FF2B5EF4-FFF2-40B4-BE49-F238E27FC236}">
                <a16:creationId xmlns:a16="http://schemas.microsoft.com/office/drawing/2014/main" id="{D083830F-C4D8-4DF6-BD90-7BEA73AB9E1D}"/>
              </a:ext>
            </a:extLst>
          </p:cNvPr>
          <p:cNvSpPr>
            <a:spLocks noGrp="1"/>
          </p:cNvSpPr>
          <p:nvPr>
            <p:ph type="sldNum" sz="quarter" idx="12"/>
          </p:nvPr>
        </p:nvSpPr>
        <p:spPr/>
        <p:txBody>
          <a:bodyPr/>
          <a:lstStyle/>
          <a:p>
            <a:pPr>
              <a:defRPr/>
            </a:pPr>
            <a:fld id="{94ADE916-38D7-42A3-8F13-6B10F2966ECF}" type="slidenum">
              <a:rPr lang="en-US" smtClean="0"/>
              <a:pPr>
                <a:defRPr/>
              </a:pPr>
              <a:t>13</a:t>
            </a:fld>
            <a:endParaRPr lang="en-US"/>
          </a:p>
        </p:txBody>
      </p:sp>
      <p:pic>
        <p:nvPicPr>
          <p:cNvPr id="4098" name="Picture 2" descr="image11">
            <a:extLst>
              <a:ext uri="{FF2B5EF4-FFF2-40B4-BE49-F238E27FC236}">
                <a16:creationId xmlns:a16="http://schemas.microsoft.com/office/drawing/2014/main" id="{6D0ABEDF-E307-4799-9597-2C28499353F0}"/>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l="14542" t="7465" r="6435" b="74695"/>
          <a:stretch>
            <a:fillRect/>
          </a:stretch>
        </p:blipFill>
        <p:spPr bwMode="auto">
          <a:xfrm>
            <a:off x="457200" y="1417638"/>
            <a:ext cx="82296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99" name="Picture 3" descr="image11">
            <a:extLst>
              <a:ext uri="{FF2B5EF4-FFF2-40B4-BE49-F238E27FC236}">
                <a16:creationId xmlns:a16="http://schemas.microsoft.com/office/drawing/2014/main" id="{997E04BB-D696-4E04-9B03-192432D54688}"/>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l="19296" t="32278" r="7266" b="39304"/>
          <a:stretch>
            <a:fillRect/>
          </a:stretch>
        </p:blipFill>
        <p:spPr bwMode="auto">
          <a:xfrm>
            <a:off x="468313" y="3533775"/>
            <a:ext cx="82296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99235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5305B5-AB45-4985-904F-BB0C2E84E659}"/>
              </a:ext>
            </a:extLst>
          </p:cNvPr>
          <p:cNvSpPr>
            <a:spLocks noGrp="1"/>
          </p:cNvSpPr>
          <p:nvPr>
            <p:ph type="title"/>
          </p:nvPr>
        </p:nvSpPr>
        <p:spPr/>
        <p:txBody>
          <a:bodyPr/>
          <a:lstStyle/>
          <a:p>
            <a:r>
              <a:rPr lang="ru-RU" dirty="0">
                <a:solidFill>
                  <a:srgbClr val="FFFF00"/>
                </a:solidFill>
              </a:rPr>
              <a:t>Тем не менее …</a:t>
            </a:r>
          </a:p>
        </p:txBody>
      </p:sp>
      <p:sp>
        <p:nvSpPr>
          <p:cNvPr id="3" name="Объект 2">
            <a:extLst>
              <a:ext uri="{FF2B5EF4-FFF2-40B4-BE49-F238E27FC236}">
                <a16:creationId xmlns:a16="http://schemas.microsoft.com/office/drawing/2014/main" id="{13567C38-BAF0-4F87-8DE1-4C413F510200}"/>
              </a:ext>
            </a:extLst>
          </p:cNvPr>
          <p:cNvSpPr>
            <a:spLocks noGrp="1"/>
          </p:cNvSpPr>
          <p:nvPr>
            <p:ph idx="1"/>
          </p:nvPr>
        </p:nvSpPr>
        <p:spPr/>
        <p:txBody>
          <a:bodyPr/>
          <a:lstStyle/>
          <a:p>
            <a:r>
              <a:rPr lang="ru-RU" dirty="0"/>
              <a:t>Решением Минтранса хорошо себя показавшая технология была для гражданской авиации в 2017 г. прекращена в угоду псевдо-единому стандарту 1090 </a:t>
            </a:r>
            <a:r>
              <a:rPr lang="en-US" dirty="0"/>
              <a:t>ES; </a:t>
            </a:r>
            <a:r>
              <a:rPr lang="ru-RU" dirty="0"/>
              <a:t>между тем из-за отсутствия ситуационной осведомлённости гибнут люди;</a:t>
            </a:r>
            <a:endParaRPr lang="en-US" dirty="0"/>
          </a:p>
          <a:p>
            <a:r>
              <a:rPr lang="ru-RU" dirty="0"/>
              <a:t>Принятие указанного решения базировалось на фальсификации понятия единого стандарта для АЗН-В и явилось техническим подлогом; </a:t>
            </a:r>
          </a:p>
          <a:p>
            <a:r>
              <a:rPr lang="ru-RU" dirty="0"/>
              <a:t>Авиация ФСБ и ФСО категорически используют </a:t>
            </a:r>
            <a:r>
              <a:rPr lang="en-US" dirty="0"/>
              <a:t>VDL-4;</a:t>
            </a:r>
          </a:p>
          <a:p>
            <a:r>
              <a:rPr lang="ru-RU" dirty="0"/>
              <a:t>Для беспилотников технология 1090 </a:t>
            </a:r>
            <a:r>
              <a:rPr lang="en-US" dirty="0"/>
              <a:t>ES </a:t>
            </a:r>
            <a:r>
              <a:rPr lang="ru-RU" dirty="0"/>
              <a:t>абсолютно бесперспективна и загоняет внедрение беспилотников в общее воздушное пространство в России в тупик. </a:t>
            </a:r>
          </a:p>
        </p:txBody>
      </p:sp>
      <p:sp>
        <p:nvSpPr>
          <p:cNvPr id="4" name="Дата 3">
            <a:extLst>
              <a:ext uri="{FF2B5EF4-FFF2-40B4-BE49-F238E27FC236}">
                <a16:creationId xmlns:a16="http://schemas.microsoft.com/office/drawing/2014/main" id="{E1899AB2-92B4-4376-A6B8-EC8608CBF5AE}"/>
              </a:ext>
            </a:extLst>
          </p:cNvPr>
          <p:cNvSpPr>
            <a:spLocks noGrp="1"/>
          </p:cNvSpPr>
          <p:nvPr>
            <p:ph type="dt" sz="half" idx="10"/>
          </p:nvPr>
        </p:nvSpPr>
        <p:spPr/>
        <p:txBody>
          <a:bodyPr/>
          <a:lstStyle/>
          <a:p>
            <a:pPr>
              <a:defRPr/>
            </a:pPr>
            <a:r>
              <a:rPr lang="ru-RU"/>
              <a:t>21.04.2016</a:t>
            </a:r>
            <a:endParaRPr lang="en-US"/>
          </a:p>
        </p:txBody>
      </p:sp>
      <p:sp>
        <p:nvSpPr>
          <p:cNvPr id="5" name="Нижний колонтитул 4">
            <a:extLst>
              <a:ext uri="{FF2B5EF4-FFF2-40B4-BE49-F238E27FC236}">
                <a16:creationId xmlns:a16="http://schemas.microsoft.com/office/drawing/2014/main" id="{5388AD09-DFBA-47EC-A09B-57A4549C4BFA}"/>
              </a:ext>
            </a:extLst>
          </p:cNvPr>
          <p:cNvSpPr>
            <a:spLocks noGrp="1"/>
          </p:cNvSpPr>
          <p:nvPr>
            <p:ph type="ftr" sz="quarter" idx="11"/>
          </p:nvPr>
        </p:nvSpPr>
        <p:spPr/>
        <p:txBody>
          <a:bodyPr/>
          <a:lstStyle/>
          <a:p>
            <a:pPr>
              <a:defRPr/>
            </a:pPr>
            <a:r>
              <a:rPr lang="ru-RU"/>
              <a:t>ЦСР ГА 2016</a:t>
            </a:r>
            <a:endParaRPr lang="en-US"/>
          </a:p>
        </p:txBody>
      </p:sp>
      <p:sp>
        <p:nvSpPr>
          <p:cNvPr id="6" name="Номер слайда 5">
            <a:extLst>
              <a:ext uri="{FF2B5EF4-FFF2-40B4-BE49-F238E27FC236}">
                <a16:creationId xmlns:a16="http://schemas.microsoft.com/office/drawing/2014/main" id="{5F7003D6-1FE2-4A5E-8FD8-335ED168FCAE}"/>
              </a:ext>
            </a:extLst>
          </p:cNvPr>
          <p:cNvSpPr>
            <a:spLocks noGrp="1"/>
          </p:cNvSpPr>
          <p:nvPr>
            <p:ph type="sldNum" sz="quarter" idx="12"/>
          </p:nvPr>
        </p:nvSpPr>
        <p:spPr/>
        <p:txBody>
          <a:bodyPr/>
          <a:lstStyle/>
          <a:p>
            <a:pPr>
              <a:defRPr/>
            </a:pPr>
            <a:fld id="{94ADE916-38D7-42A3-8F13-6B10F2966ECF}" type="slidenum">
              <a:rPr lang="en-US" smtClean="0"/>
              <a:pPr>
                <a:defRPr/>
              </a:pPr>
              <a:t>14</a:t>
            </a:fld>
            <a:endParaRPr lang="en-US"/>
          </a:p>
        </p:txBody>
      </p:sp>
    </p:spTree>
    <p:extLst>
      <p:ext uri="{BB962C8B-B14F-4D97-AF65-F5344CB8AC3E}">
        <p14:creationId xmlns:p14="http://schemas.microsoft.com/office/powerpoint/2010/main" val="3155312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1485900" y="548680"/>
            <a:ext cx="6172200" cy="857250"/>
          </a:xfrm>
        </p:spPr>
        <p:txBody>
          <a:bodyPr/>
          <a:lstStyle/>
          <a:p>
            <a:pPr eaLnBrk="1" hangingPunct="1"/>
            <a:r>
              <a:rPr lang="ru-RU" altLang="ru-RU" dirty="0">
                <a:solidFill>
                  <a:srgbClr val="FFFF00"/>
                </a:solidFill>
              </a:rPr>
              <a:t>Вернёмся к беспилотникам.</a:t>
            </a:r>
            <a:br>
              <a:rPr lang="ru-RU" altLang="ru-RU" dirty="0">
                <a:solidFill>
                  <a:srgbClr val="FFFF00"/>
                </a:solidFill>
              </a:rPr>
            </a:br>
            <a:r>
              <a:rPr lang="ru-RU" altLang="ru-RU" dirty="0">
                <a:solidFill>
                  <a:srgbClr val="FFFF00"/>
                </a:solidFill>
              </a:rPr>
              <a:t>Существующая ситуация в мире</a:t>
            </a:r>
          </a:p>
        </p:txBody>
      </p:sp>
      <p:sp>
        <p:nvSpPr>
          <p:cNvPr id="12291" name="Объект 2"/>
          <p:cNvSpPr>
            <a:spLocks noGrp="1"/>
          </p:cNvSpPr>
          <p:nvPr>
            <p:ph idx="1"/>
          </p:nvPr>
        </p:nvSpPr>
        <p:spPr>
          <a:xfrm>
            <a:off x="359570" y="1701403"/>
            <a:ext cx="8371285" cy="3394472"/>
          </a:xfrm>
        </p:spPr>
        <p:txBody>
          <a:bodyPr/>
          <a:lstStyle/>
          <a:p>
            <a:pPr algn="just" eaLnBrk="1" hangingPunct="1"/>
            <a:r>
              <a:rPr lang="ru-RU" altLang="ru-RU" dirty="0"/>
              <a:t>В настоящее время широко используемые и отвечающие всем стандартам ИКАО технические средства организации полётов </a:t>
            </a:r>
            <a:r>
              <a:rPr lang="ru-RU" altLang="ru-RU" b="1" u="sng" dirty="0"/>
              <a:t>пилотируемой</a:t>
            </a:r>
            <a:r>
              <a:rPr lang="ru-RU" altLang="ru-RU" dirty="0"/>
              <a:t> авиации оказываются недостаточными для интеграции </a:t>
            </a:r>
            <a:r>
              <a:rPr lang="ru-RU" altLang="ru-RU" b="1" u="sng" dirty="0"/>
              <a:t>БАС</a:t>
            </a:r>
            <a:r>
              <a:rPr lang="ru-RU" altLang="ru-RU" dirty="0"/>
              <a:t> в общее воздушное пространство. </a:t>
            </a:r>
          </a:p>
          <a:p>
            <a:pPr algn="just" eaLnBrk="1" hangingPunct="1"/>
            <a:r>
              <a:rPr lang="ru-RU" altLang="ru-RU" dirty="0"/>
              <a:t>Отсутствие нормативно-правовой базы и норм лётной годности БАС объясняется в первую очередь отсутствием приемлемых технических решений.</a:t>
            </a:r>
          </a:p>
        </p:txBody>
      </p:sp>
      <p:sp>
        <p:nvSpPr>
          <p:cNvPr id="6" name="Номер слайда 5"/>
          <p:cNvSpPr>
            <a:spLocks noGrp="1"/>
          </p:cNvSpPr>
          <p:nvPr>
            <p:ph type="sldNum" sz="quarter" idx="12"/>
          </p:nvPr>
        </p:nvSpPr>
        <p:spPr/>
        <p:txBody>
          <a:bodyPr/>
          <a:lstStyle/>
          <a:p>
            <a:pPr>
              <a:defRPr/>
            </a:pPr>
            <a:fld id="{5C7416A0-00B6-47B8-A295-0CE5D29D9CF2}" type="slidenum">
              <a:rPr lang="en-US" smtClean="0"/>
              <a:pPr>
                <a:defRPr/>
              </a:pPr>
              <a:t>15</a:t>
            </a:fld>
            <a:endParaRPr lang="en-US"/>
          </a:p>
        </p:txBody>
      </p:sp>
      <p:sp>
        <p:nvSpPr>
          <p:cNvPr id="2" name="Дата 1"/>
          <p:cNvSpPr>
            <a:spLocks noGrp="1"/>
          </p:cNvSpPr>
          <p:nvPr>
            <p:ph type="dt" sz="quarter" idx="10"/>
          </p:nvPr>
        </p:nvSpPr>
        <p:spPr/>
        <p:txBody>
          <a:bodyPr/>
          <a:lstStyle/>
          <a:p>
            <a:pPr>
              <a:defRPr/>
            </a:pPr>
            <a:r>
              <a:rPr lang="ru-RU"/>
              <a:t>21.04.2016</a:t>
            </a:r>
            <a:endParaRPr lang="en-US"/>
          </a:p>
        </p:txBody>
      </p:sp>
      <p:sp>
        <p:nvSpPr>
          <p:cNvPr id="3" name="Нижний колонтитул 2"/>
          <p:cNvSpPr>
            <a:spLocks noGrp="1"/>
          </p:cNvSpPr>
          <p:nvPr>
            <p:ph type="ftr" sz="quarter" idx="11"/>
          </p:nvPr>
        </p:nvSpPr>
        <p:spPr/>
        <p:txBody>
          <a:bodyPr/>
          <a:lstStyle/>
          <a:p>
            <a:pPr>
              <a:defRPr/>
            </a:pPr>
            <a:r>
              <a:rPr lang="ru-RU"/>
              <a:t>ЦСР ГА 2016</a:t>
            </a:r>
            <a:endParaRPr lang="en-US"/>
          </a:p>
        </p:txBody>
      </p:sp>
    </p:spTree>
    <p:extLst>
      <p:ext uri="{BB962C8B-B14F-4D97-AF65-F5344CB8AC3E}">
        <p14:creationId xmlns:p14="http://schemas.microsoft.com/office/powerpoint/2010/main" val="1981628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45840"/>
            <a:ext cx="8229600" cy="1143000"/>
          </a:xfrm>
        </p:spPr>
        <p:txBody>
          <a:bodyPr/>
          <a:lstStyle/>
          <a:p>
            <a:r>
              <a:rPr lang="ru-RU" altLang="ru-RU" dirty="0">
                <a:solidFill>
                  <a:srgbClr val="FFFF00"/>
                </a:solidFill>
              </a:rPr>
              <a:t>Состояние вопроса интеграции БАС в гражданское воздушное пространство в мире и а Российской Федерации</a:t>
            </a:r>
            <a:br>
              <a:rPr lang="ru-RU" altLang="ru-RU" dirty="0">
                <a:solidFill>
                  <a:srgbClr val="FFFF00"/>
                </a:solidFill>
              </a:rPr>
            </a:br>
            <a:endParaRPr lang="ru-RU" dirty="0"/>
          </a:p>
        </p:txBody>
      </p:sp>
      <p:sp>
        <p:nvSpPr>
          <p:cNvPr id="3" name="Объект 2"/>
          <p:cNvSpPr>
            <a:spLocks noGrp="1"/>
          </p:cNvSpPr>
          <p:nvPr>
            <p:ph idx="1"/>
          </p:nvPr>
        </p:nvSpPr>
        <p:spPr>
          <a:xfrm>
            <a:off x="457200" y="1124744"/>
            <a:ext cx="8229600" cy="5231610"/>
          </a:xfrm>
        </p:spPr>
        <p:txBody>
          <a:bodyPr/>
          <a:lstStyle/>
          <a:p>
            <a:endParaRPr lang="ru-RU" dirty="0"/>
          </a:p>
          <a:p>
            <a:endParaRPr lang="ru-RU" dirty="0"/>
          </a:p>
          <a:p>
            <a:r>
              <a:rPr lang="ru-RU" dirty="0"/>
              <a:t>Мир: стандарты ИКАО не ранее 2020 г., в то же время нет единого понимания в решении узловых технических вопросов: наблюдение, управление, </a:t>
            </a:r>
            <a:r>
              <a:rPr lang="en-US" dirty="0"/>
              <a:t>BRLOS, DAA, security</a:t>
            </a:r>
            <a:r>
              <a:rPr lang="ru-RU" dirty="0"/>
              <a:t>, … </a:t>
            </a:r>
            <a:r>
              <a:rPr lang="ru-RU" dirty="0" err="1"/>
              <a:t>беспилотников</a:t>
            </a:r>
            <a:r>
              <a:rPr lang="ru-RU" dirty="0"/>
              <a:t> много – решения нет;</a:t>
            </a:r>
          </a:p>
          <a:p>
            <a:r>
              <a:rPr lang="ru-RU" dirty="0"/>
              <a:t>Россия: по сравнению с миром – </a:t>
            </a:r>
            <a:r>
              <a:rPr lang="ru-RU" dirty="0" err="1"/>
              <a:t>беспилотников</a:t>
            </a:r>
            <a:r>
              <a:rPr lang="ru-RU" dirty="0"/>
              <a:t> очень мало, но технические пути решения организации полётов БАС  в общем воздушном пространстве по </a:t>
            </a:r>
            <a:r>
              <a:rPr lang="ru-RU" u="sng" dirty="0"/>
              <a:t>существующим</a:t>
            </a:r>
            <a:r>
              <a:rPr lang="ru-RU" dirty="0"/>
              <a:t> стандартам ИКАО, </a:t>
            </a:r>
            <a:r>
              <a:rPr lang="en-US" dirty="0"/>
              <a:t>EUROCAE, ETSI – </a:t>
            </a:r>
            <a:r>
              <a:rPr lang="ru-RU" dirty="0"/>
              <a:t>неоднократно продемонстрированы </a:t>
            </a:r>
          </a:p>
          <a:p>
            <a:r>
              <a:rPr lang="ru-RU" dirty="0"/>
              <a:t>Как объяснить? – Используются различные технические решения и различные стандарты</a:t>
            </a:r>
          </a:p>
          <a:p>
            <a:endParaRPr lang="ru-RU" dirty="0"/>
          </a:p>
          <a:p>
            <a:endParaRPr lang="ru-RU" dirty="0"/>
          </a:p>
          <a:p>
            <a:endParaRPr lang="ru-RU" dirty="0"/>
          </a:p>
        </p:txBody>
      </p:sp>
      <p:sp>
        <p:nvSpPr>
          <p:cNvPr id="4" name="Дата 3"/>
          <p:cNvSpPr>
            <a:spLocks noGrp="1"/>
          </p:cNvSpPr>
          <p:nvPr>
            <p:ph type="dt" sz="half" idx="10"/>
          </p:nvPr>
        </p:nvSpPr>
        <p:spPr/>
        <p:txBody>
          <a:bodyPr/>
          <a:lstStyle/>
          <a:p>
            <a:pPr>
              <a:defRPr/>
            </a:pPr>
            <a:r>
              <a:rPr lang="ru-RU"/>
              <a:t>21.04.2016</a:t>
            </a:r>
            <a:endParaRPr lang="en-US"/>
          </a:p>
        </p:txBody>
      </p:sp>
      <p:sp>
        <p:nvSpPr>
          <p:cNvPr id="5" name="Нижний колонтитул 4"/>
          <p:cNvSpPr>
            <a:spLocks noGrp="1"/>
          </p:cNvSpPr>
          <p:nvPr>
            <p:ph type="ftr" sz="quarter" idx="11"/>
          </p:nvPr>
        </p:nvSpPr>
        <p:spPr/>
        <p:txBody>
          <a:bodyPr/>
          <a:lstStyle/>
          <a:p>
            <a:pPr>
              <a:defRPr/>
            </a:pPr>
            <a:r>
              <a:rPr lang="ru-RU"/>
              <a:t>ЦСР ГА 2016</a:t>
            </a:r>
            <a:endParaRPr lang="en-US"/>
          </a:p>
        </p:txBody>
      </p:sp>
      <p:sp>
        <p:nvSpPr>
          <p:cNvPr id="6" name="Номер слайда 5"/>
          <p:cNvSpPr>
            <a:spLocks noGrp="1"/>
          </p:cNvSpPr>
          <p:nvPr>
            <p:ph type="sldNum" sz="quarter" idx="12"/>
          </p:nvPr>
        </p:nvSpPr>
        <p:spPr/>
        <p:txBody>
          <a:bodyPr/>
          <a:lstStyle/>
          <a:p>
            <a:pPr>
              <a:defRPr/>
            </a:pPr>
            <a:fld id="{94ADE916-38D7-42A3-8F13-6B10F2966ECF}" type="slidenum">
              <a:rPr lang="en-US" smtClean="0"/>
              <a:pPr>
                <a:defRPr/>
              </a:pPr>
              <a:t>16</a:t>
            </a:fld>
            <a:endParaRPr lang="en-US"/>
          </a:p>
        </p:txBody>
      </p:sp>
    </p:spTree>
    <p:extLst>
      <p:ext uri="{BB962C8B-B14F-4D97-AF65-F5344CB8AC3E}">
        <p14:creationId xmlns:p14="http://schemas.microsoft.com/office/powerpoint/2010/main" val="1327699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CB865E-8372-48CC-BA0C-8C8C2455387D}"/>
              </a:ext>
            </a:extLst>
          </p:cNvPr>
          <p:cNvSpPr>
            <a:spLocks noGrp="1"/>
          </p:cNvSpPr>
          <p:nvPr>
            <p:ph type="title"/>
          </p:nvPr>
        </p:nvSpPr>
        <p:spPr/>
        <p:txBody>
          <a:bodyPr>
            <a:normAutofit/>
          </a:bodyPr>
          <a:lstStyle/>
          <a:p>
            <a:r>
              <a:rPr lang="ru-RU" dirty="0"/>
              <a:t>Состояние со стандартами по кибербезопасности на июнь 2018 г</a:t>
            </a:r>
          </a:p>
        </p:txBody>
      </p:sp>
      <p:pic>
        <p:nvPicPr>
          <p:cNvPr id="4" name="Объект 3">
            <a:extLst>
              <a:ext uri="{FF2B5EF4-FFF2-40B4-BE49-F238E27FC236}">
                <a16:creationId xmlns:a16="http://schemas.microsoft.com/office/drawing/2014/main" id="{AD5D7E92-C294-4201-9AF5-010E9244B268}"/>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215791"/>
            <a:ext cx="3468925" cy="2426418"/>
          </a:xfrm>
          <a:prstGeom prst="rect">
            <a:avLst/>
          </a:prstGeom>
          <a:noFill/>
        </p:spPr>
      </p:pic>
      <p:pic>
        <p:nvPicPr>
          <p:cNvPr id="6" name="Рисунок 5">
            <a:extLst>
              <a:ext uri="{FF2B5EF4-FFF2-40B4-BE49-F238E27FC236}">
                <a16:creationId xmlns:a16="http://schemas.microsoft.com/office/drawing/2014/main" id="{A4509C36-E476-40D8-981B-921C27A4CDB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28800"/>
            <a:ext cx="3459480" cy="2016125"/>
          </a:xfrm>
          <a:prstGeom prst="rect">
            <a:avLst/>
          </a:prstGeom>
          <a:noFill/>
        </p:spPr>
      </p:pic>
      <p:pic>
        <p:nvPicPr>
          <p:cNvPr id="8" name="Рисунок 7">
            <a:extLst>
              <a:ext uri="{FF2B5EF4-FFF2-40B4-BE49-F238E27FC236}">
                <a16:creationId xmlns:a16="http://schemas.microsoft.com/office/drawing/2014/main" id="{450BDB91-FF68-4CB1-8A13-A6532983257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562475" y="4077072"/>
            <a:ext cx="3469005" cy="2158365"/>
          </a:xfrm>
          <a:prstGeom prst="rect">
            <a:avLst/>
          </a:prstGeom>
          <a:noFill/>
        </p:spPr>
      </p:pic>
      <p:sp>
        <p:nvSpPr>
          <p:cNvPr id="9" name="Номер слайда 8">
            <a:extLst>
              <a:ext uri="{FF2B5EF4-FFF2-40B4-BE49-F238E27FC236}">
                <a16:creationId xmlns:a16="http://schemas.microsoft.com/office/drawing/2014/main" id="{4F2B4C30-35F1-4A78-BFC1-8F2C8F42DE22}"/>
              </a:ext>
            </a:extLst>
          </p:cNvPr>
          <p:cNvSpPr>
            <a:spLocks noGrp="1"/>
          </p:cNvSpPr>
          <p:nvPr>
            <p:ph type="sldNum" sz="quarter" idx="12"/>
          </p:nvPr>
        </p:nvSpPr>
        <p:spPr/>
        <p:txBody>
          <a:bodyPr/>
          <a:lstStyle/>
          <a:p>
            <a:fld id="{725C68B6-61C2-468F-89AB-4B9F7531AA68}" type="slidenum">
              <a:rPr lang="ru-RU" smtClean="0"/>
              <a:pPr/>
              <a:t>17</a:t>
            </a:fld>
            <a:endParaRPr lang="ru-RU"/>
          </a:p>
        </p:txBody>
      </p:sp>
    </p:spTree>
    <p:extLst>
      <p:ext uri="{BB962C8B-B14F-4D97-AF65-F5344CB8AC3E}">
        <p14:creationId xmlns:p14="http://schemas.microsoft.com/office/powerpoint/2010/main" val="2633066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143000"/>
          </a:xfrm>
        </p:spPr>
        <p:txBody>
          <a:bodyPr/>
          <a:lstStyle/>
          <a:p>
            <a:r>
              <a:rPr lang="ru-RU" dirty="0">
                <a:solidFill>
                  <a:srgbClr val="FFFF00"/>
                </a:solidFill>
              </a:rPr>
              <a:t>НАБЛЮДЕНИЕ</a:t>
            </a:r>
          </a:p>
        </p:txBody>
      </p:sp>
      <p:sp>
        <p:nvSpPr>
          <p:cNvPr id="3" name="Объект 2"/>
          <p:cNvSpPr>
            <a:spLocks noGrp="1"/>
          </p:cNvSpPr>
          <p:nvPr>
            <p:ph idx="1"/>
          </p:nvPr>
        </p:nvSpPr>
        <p:spPr>
          <a:xfrm>
            <a:off x="457200" y="1124744"/>
            <a:ext cx="8229600" cy="4525963"/>
          </a:xfrm>
        </p:spPr>
        <p:txBody>
          <a:bodyPr/>
          <a:lstStyle/>
          <a:p>
            <a:pPr marL="0" indent="0">
              <a:buNone/>
            </a:pPr>
            <a:r>
              <a:rPr lang="ru-RU" dirty="0"/>
              <a:t>Стандартное наблюдение беспилотного воздушного судна (БВС) системой УВД (борт-земля):</a:t>
            </a:r>
          </a:p>
          <a:p>
            <a:pPr marL="0" indent="0">
              <a:buNone/>
            </a:pPr>
            <a:r>
              <a:rPr lang="ru-RU" dirty="0"/>
              <a:t>-  вторичная радиолокация (ВРЛ);</a:t>
            </a:r>
          </a:p>
          <a:p>
            <a:pPr>
              <a:buFontTx/>
              <a:buChar char="-"/>
            </a:pPr>
            <a:r>
              <a:rPr lang="ru-RU" dirty="0" err="1"/>
              <a:t>мультилатерация</a:t>
            </a:r>
            <a:r>
              <a:rPr lang="ru-RU" dirty="0"/>
              <a:t> (МПСН);</a:t>
            </a:r>
          </a:p>
          <a:p>
            <a:pPr>
              <a:buFontTx/>
              <a:buChar char="-"/>
            </a:pPr>
            <a:r>
              <a:rPr lang="ru-RU" dirty="0"/>
              <a:t>автоматическое зависимое наблюдение радиовещательного (АЗН-В) и контрактного (АЗН-К) типов. </a:t>
            </a:r>
          </a:p>
          <a:p>
            <a:pPr marL="0" indent="0">
              <a:buNone/>
            </a:pPr>
            <a:r>
              <a:rPr lang="ru-RU" dirty="0"/>
              <a:t>Для наблюдения БВС пилотом ВРЛ и МПСН неприемлемы.</a:t>
            </a:r>
            <a:endParaRPr lang="en-US" dirty="0"/>
          </a:p>
          <a:p>
            <a:pPr marL="0" indent="0">
              <a:buNone/>
            </a:pPr>
            <a:r>
              <a:rPr lang="ru-RU" dirty="0"/>
              <a:t>Наблюдение «борт - борт» с обеспечением ситуационной осведомлённости пилотов: только наблюдение типа АЗН.</a:t>
            </a:r>
          </a:p>
        </p:txBody>
      </p:sp>
      <p:sp>
        <p:nvSpPr>
          <p:cNvPr id="4" name="Дата 3"/>
          <p:cNvSpPr>
            <a:spLocks noGrp="1"/>
          </p:cNvSpPr>
          <p:nvPr>
            <p:ph type="dt" sz="half" idx="10"/>
          </p:nvPr>
        </p:nvSpPr>
        <p:spPr/>
        <p:txBody>
          <a:bodyPr/>
          <a:lstStyle/>
          <a:p>
            <a:pPr>
              <a:defRPr/>
            </a:pPr>
            <a:r>
              <a:rPr lang="ru-RU"/>
              <a:t>21.04.2016</a:t>
            </a:r>
            <a:endParaRPr lang="en-US" dirty="0"/>
          </a:p>
        </p:txBody>
      </p:sp>
      <p:sp>
        <p:nvSpPr>
          <p:cNvPr id="5" name="Нижний колонтитул 4"/>
          <p:cNvSpPr>
            <a:spLocks noGrp="1"/>
          </p:cNvSpPr>
          <p:nvPr>
            <p:ph type="ftr" sz="quarter" idx="11"/>
          </p:nvPr>
        </p:nvSpPr>
        <p:spPr/>
        <p:txBody>
          <a:bodyPr/>
          <a:lstStyle/>
          <a:p>
            <a:pPr>
              <a:defRPr/>
            </a:pPr>
            <a:r>
              <a:rPr lang="ru-RU"/>
              <a:t>ЦСР ГА 2016</a:t>
            </a:r>
            <a:endParaRPr lang="en-US"/>
          </a:p>
        </p:txBody>
      </p:sp>
      <p:sp>
        <p:nvSpPr>
          <p:cNvPr id="6" name="Номер слайда 5"/>
          <p:cNvSpPr>
            <a:spLocks noGrp="1"/>
          </p:cNvSpPr>
          <p:nvPr>
            <p:ph type="sldNum" sz="quarter" idx="12"/>
          </p:nvPr>
        </p:nvSpPr>
        <p:spPr/>
        <p:txBody>
          <a:bodyPr/>
          <a:lstStyle/>
          <a:p>
            <a:pPr>
              <a:defRPr/>
            </a:pPr>
            <a:fld id="{94ADE916-38D7-42A3-8F13-6B10F2966ECF}" type="slidenum">
              <a:rPr lang="en-US" smtClean="0"/>
              <a:pPr>
                <a:defRPr/>
              </a:pPr>
              <a:t>18</a:t>
            </a:fld>
            <a:endParaRPr lang="en-US"/>
          </a:p>
        </p:txBody>
      </p:sp>
    </p:spTree>
    <p:extLst>
      <p:ext uri="{BB962C8B-B14F-4D97-AF65-F5344CB8AC3E}">
        <p14:creationId xmlns:p14="http://schemas.microsoft.com/office/powerpoint/2010/main" val="877840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71400"/>
            <a:ext cx="8229600" cy="1143000"/>
          </a:xfrm>
        </p:spPr>
        <p:txBody>
          <a:bodyPr/>
          <a:lstStyle/>
          <a:p>
            <a:r>
              <a:rPr lang="ru-RU" dirty="0">
                <a:solidFill>
                  <a:srgbClr val="FFFF00"/>
                </a:solidFill>
              </a:rPr>
              <a:t>АЗН-В – какое?</a:t>
            </a:r>
          </a:p>
        </p:txBody>
      </p:sp>
      <p:sp>
        <p:nvSpPr>
          <p:cNvPr id="3" name="Объект 2"/>
          <p:cNvSpPr>
            <a:spLocks noGrp="1"/>
          </p:cNvSpPr>
          <p:nvPr>
            <p:ph idx="1"/>
          </p:nvPr>
        </p:nvSpPr>
        <p:spPr>
          <a:xfrm>
            <a:off x="457200" y="908720"/>
            <a:ext cx="8229600" cy="4525963"/>
          </a:xfrm>
        </p:spPr>
        <p:txBody>
          <a:bodyPr/>
          <a:lstStyle/>
          <a:p>
            <a:pPr marL="0" indent="0">
              <a:buNone/>
            </a:pPr>
            <a:r>
              <a:rPr lang="ru-RU" sz="2200" dirty="0"/>
              <a:t>БВС должно также наблюдаться станцией внешнего пилота (СВП). С позиции СВП  методы ВОРЛ и МПСН не применимы. </a:t>
            </a:r>
          </a:p>
          <a:p>
            <a:pPr marL="0" indent="0">
              <a:buNone/>
            </a:pPr>
            <a:r>
              <a:rPr lang="ru-RU" sz="2200" dirty="0"/>
              <a:t>Остаётся только какое-либо АЗН.</a:t>
            </a:r>
          </a:p>
          <a:p>
            <a:pPr marL="0" indent="0">
              <a:buNone/>
            </a:pPr>
            <a:r>
              <a:rPr lang="ru-RU" sz="2200" dirty="0"/>
              <a:t>          Линии передачи данных (ЛПД) </a:t>
            </a:r>
            <a:r>
              <a:rPr lang="en-US" sz="2200" dirty="0"/>
              <a:t>– </a:t>
            </a:r>
            <a:r>
              <a:rPr lang="ru-RU" sz="2200" dirty="0"/>
              <a:t>кандидаты для АЗН-В:</a:t>
            </a:r>
          </a:p>
          <a:p>
            <a:pPr marL="0" indent="0">
              <a:buNone/>
            </a:pPr>
            <a:r>
              <a:rPr lang="ru-RU" sz="2200" dirty="0"/>
              <a:t>                 - 1090 </a:t>
            </a:r>
            <a:r>
              <a:rPr lang="en-US" sz="2200" dirty="0"/>
              <a:t>ES;</a:t>
            </a:r>
          </a:p>
          <a:p>
            <a:pPr marL="0" indent="0">
              <a:buNone/>
            </a:pPr>
            <a:r>
              <a:rPr lang="en-US" sz="2200" dirty="0"/>
              <a:t>                 - </a:t>
            </a:r>
            <a:r>
              <a:rPr lang="ru-RU" sz="2200" dirty="0"/>
              <a:t>УКВ ЛПД режима 4 (</a:t>
            </a:r>
            <a:r>
              <a:rPr lang="en-US" sz="2200" dirty="0"/>
              <a:t>VDL-4</a:t>
            </a:r>
            <a:r>
              <a:rPr lang="ru-RU" sz="2200" dirty="0"/>
              <a:t>)</a:t>
            </a:r>
            <a:r>
              <a:rPr lang="en-US" sz="2200" dirty="0"/>
              <a:t>.</a:t>
            </a:r>
            <a:r>
              <a:rPr lang="ru-RU" sz="2200" dirty="0"/>
              <a:t> </a:t>
            </a:r>
          </a:p>
          <a:p>
            <a:pPr marL="0" indent="0">
              <a:buNone/>
            </a:pPr>
            <a:r>
              <a:rPr lang="ru-RU" sz="2200" dirty="0"/>
              <a:t>         Согласно Руководству по авиационному по наблюдению</a:t>
            </a:r>
            <a:r>
              <a:rPr lang="en-US" sz="2200" dirty="0"/>
              <a:t> ICAO Doc 9924 </a:t>
            </a:r>
            <a:r>
              <a:rPr lang="ru-RU" sz="2200" dirty="0"/>
              <a:t>2017 г., АЗН-В на базе 1090 </a:t>
            </a:r>
            <a:r>
              <a:rPr lang="en-US" sz="2200" dirty="0"/>
              <a:t>ES</a:t>
            </a:r>
            <a:r>
              <a:rPr lang="ru-RU" sz="2200" dirty="0"/>
              <a:t> по причинам </a:t>
            </a:r>
            <a:r>
              <a:rPr lang="ru-RU" sz="2200" dirty="0" err="1"/>
              <a:t>кибербезопасности</a:t>
            </a:r>
            <a:r>
              <a:rPr lang="ru-RU" sz="2200" dirty="0"/>
              <a:t> без поддержки ВРЛ и</a:t>
            </a:r>
            <a:r>
              <a:rPr lang="en-US" sz="2200" dirty="0"/>
              <a:t>/</a:t>
            </a:r>
            <a:r>
              <a:rPr lang="ru-RU" sz="2200" dirty="0"/>
              <a:t>или МПСН для наблюдения борт-земля использовано быть не может; </a:t>
            </a:r>
          </a:p>
          <a:p>
            <a:pPr marL="0" indent="0">
              <a:buNone/>
            </a:pPr>
            <a:r>
              <a:rPr lang="ru-RU" sz="2200" dirty="0"/>
              <a:t>Валидация данных АЗН-В</a:t>
            </a:r>
            <a:r>
              <a:rPr lang="en-US" sz="2200" dirty="0"/>
              <a:t>/</a:t>
            </a:r>
            <a:r>
              <a:rPr lang="ru-RU" sz="2200" dirty="0"/>
              <a:t>1090</a:t>
            </a:r>
            <a:r>
              <a:rPr lang="en-US" sz="2200" dirty="0"/>
              <a:t> </a:t>
            </a:r>
            <a:r>
              <a:rPr lang="ru-RU" sz="2200" dirty="0"/>
              <a:t>для применений борт-борт с использованием </a:t>
            </a:r>
            <a:r>
              <a:rPr lang="en-US" sz="2200" dirty="0"/>
              <a:t>TCAS </a:t>
            </a:r>
            <a:r>
              <a:rPr lang="ru-RU" sz="2200" dirty="0"/>
              <a:t>возможна на ограниченных расстояниях (~ 40 км) и для ограниченной номенклатуры взаимодействующих воздушных судов, не для </a:t>
            </a:r>
            <a:r>
              <a:rPr lang="ru-RU" sz="2200"/>
              <a:t>взаимодействия БАС-вертолёт, БАС-АОН, БАС-БАС.</a:t>
            </a:r>
            <a:endParaRPr lang="ru-RU" sz="2200" dirty="0"/>
          </a:p>
        </p:txBody>
      </p:sp>
      <p:sp>
        <p:nvSpPr>
          <p:cNvPr id="4" name="Дата 3"/>
          <p:cNvSpPr>
            <a:spLocks noGrp="1"/>
          </p:cNvSpPr>
          <p:nvPr>
            <p:ph type="dt" sz="half" idx="10"/>
          </p:nvPr>
        </p:nvSpPr>
        <p:spPr/>
        <p:txBody>
          <a:bodyPr/>
          <a:lstStyle/>
          <a:p>
            <a:pPr>
              <a:defRPr/>
            </a:pPr>
            <a:r>
              <a:rPr lang="ru-RU"/>
              <a:t>21.04.2016</a:t>
            </a:r>
            <a:endParaRPr lang="en-US" dirty="0"/>
          </a:p>
        </p:txBody>
      </p:sp>
      <p:sp>
        <p:nvSpPr>
          <p:cNvPr id="5" name="Нижний колонтитул 4"/>
          <p:cNvSpPr>
            <a:spLocks noGrp="1"/>
          </p:cNvSpPr>
          <p:nvPr>
            <p:ph type="ftr" sz="quarter" idx="11"/>
          </p:nvPr>
        </p:nvSpPr>
        <p:spPr/>
        <p:txBody>
          <a:bodyPr/>
          <a:lstStyle/>
          <a:p>
            <a:pPr>
              <a:defRPr/>
            </a:pPr>
            <a:r>
              <a:rPr lang="ru-RU"/>
              <a:t>ЦСР ГА 2016</a:t>
            </a:r>
            <a:endParaRPr lang="en-US"/>
          </a:p>
        </p:txBody>
      </p:sp>
      <p:sp>
        <p:nvSpPr>
          <p:cNvPr id="6" name="Номер слайда 5"/>
          <p:cNvSpPr>
            <a:spLocks noGrp="1"/>
          </p:cNvSpPr>
          <p:nvPr>
            <p:ph type="sldNum" sz="quarter" idx="12"/>
          </p:nvPr>
        </p:nvSpPr>
        <p:spPr/>
        <p:txBody>
          <a:bodyPr/>
          <a:lstStyle/>
          <a:p>
            <a:pPr>
              <a:defRPr/>
            </a:pPr>
            <a:fld id="{94ADE916-38D7-42A3-8F13-6B10F2966ECF}" type="slidenum">
              <a:rPr lang="en-US" smtClean="0"/>
              <a:pPr>
                <a:defRPr/>
              </a:pPr>
              <a:t>19</a:t>
            </a:fld>
            <a:endParaRPr lang="en-US"/>
          </a:p>
        </p:txBody>
      </p:sp>
    </p:spTree>
    <p:extLst>
      <p:ext uri="{BB962C8B-B14F-4D97-AF65-F5344CB8AC3E}">
        <p14:creationId xmlns:p14="http://schemas.microsoft.com/office/powerpoint/2010/main" val="3994232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04FFAF1-FCEC-4549-ACB8-A6C8925685F4}"/>
              </a:ext>
            </a:extLst>
          </p:cNvPr>
          <p:cNvSpPr>
            <a:spLocks noGrp="1"/>
          </p:cNvSpPr>
          <p:nvPr>
            <p:ph type="dt" sz="half" idx="10"/>
          </p:nvPr>
        </p:nvSpPr>
        <p:spPr/>
        <p:txBody>
          <a:bodyPr/>
          <a:lstStyle/>
          <a:p>
            <a:pPr>
              <a:defRPr/>
            </a:pPr>
            <a:r>
              <a:rPr lang="ru-RU"/>
              <a:t>21.04.2016</a:t>
            </a:r>
            <a:endParaRPr lang="en-US"/>
          </a:p>
        </p:txBody>
      </p:sp>
      <p:sp>
        <p:nvSpPr>
          <p:cNvPr id="3" name="Нижний колонтитул 2">
            <a:extLst>
              <a:ext uri="{FF2B5EF4-FFF2-40B4-BE49-F238E27FC236}">
                <a16:creationId xmlns:a16="http://schemas.microsoft.com/office/drawing/2014/main" id="{124B793C-49AA-4230-95FB-6F106289CD0D}"/>
              </a:ext>
            </a:extLst>
          </p:cNvPr>
          <p:cNvSpPr>
            <a:spLocks noGrp="1"/>
          </p:cNvSpPr>
          <p:nvPr>
            <p:ph type="ftr" sz="quarter" idx="11"/>
          </p:nvPr>
        </p:nvSpPr>
        <p:spPr/>
        <p:txBody>
          <a:bodyPr/>
          <a:lstStyle/>
          <a:p>
            <a:pPr>
              <a:defRPr/>
            </a:pPr>
            <a:r>
              <a:rPr lang="ru-RU"/>
              <a:t>ЦСР ГА 2016</a:t>
            </a:r>
            <a:endParaRPr lang="en-US"/>
          </a:p>
        </p:txBody>
      </p:sp>
      <p:sp>
        <p:nvSpPr>
          <p:cNvPr id="4" name="Номер слайда 3">
            <a:extLst>
              <a:ext uri="{FF2B5EF4-FFF2-40B4-BE49-F238E27FC236}">
                <a16:creationId xmlns:a16="http://schemas.microsoft.com/office/drawing/2014/main" id="{F02AF7D2-11D1-4EA1-8005-5EAD40551F4F}"/>
              </a:ext>
            </a:extLst>
          </p:cNvPr>
          <p:cNvSpPr>
            <a:spLocks noGrp="1"/>
          </p:cNvSpPr>
          <p:nvPr>
            <p:ph type="sldNum" sz="quarter" idx="12"/>
          </p:nvPr>
        </p:nvSpPr>
        <p:spPr/>
        <p:txBody>
          <a:bodyPr/>
          <a:lstStyle/>
          <a:p>
            <a:pPr>
              <a:defRPr/>
            </a:pPr>
            <a:fld id="{83E6A15E-9EFA-4EC7-BC8E-349F165D3898}" type="slidenum">
              <a:rPr lang="en-US" smtClean="0"/>
              <a:pPr>
                <a:defRPr/>
              </a:pPr>
              <a:t>2</a:t>
            </a:fld>
            <a:endParaRPr lang="en-US"/>
          </a:p>
        </p:txBody>
      </p:sp>
      <p:sp>
        <p:nvSpPr>
          <p:cNvPr id="5" name="TextBox 4">
            <a:extLst>
              <a:ext uri="{FF2B5EF4-FFF2-40B4-BE49-F238E27FC236}">
                <a16:creationId xmlns:a16="http://schemas.microsoft.com/office/drawing/2014/main" id="{445181B8-2447-49A7-950E-7F8EAB0AB4D9}"/>
              </a:ext>
            </a:extLst>
          </p:cNvPr>
          <p:cNvSpPr txBox="1"/>
          <p:nvPr/>
        </p:nvSpPr>
        <p:spPr>
          <a:xfrm>
            <a:off x="683568" y="1484784"/>
            <a:ext cx="7632848" cy="3539430"/>
          </a:xfrm>
          <a:prstGeom prst="rect">
            <a:avLst/>
          </a:prstGeom>
          <a:noFill/>
        </p:spPr>
        <p:txBody>
          <a:bodyPr wrap="square" rtlCol="0">
            <a:spAutoFit/>
          </a:bodyPr>
          <a:lstStyle/>
          <a:p>
            <a:pPr algn="ctr"/>
            <a:r>
              <a:rPr lang="ru-RU" sz="2800" dirty="0">
                <a:solidFill>
                  <a:srgbClr val="FFFF00"/>
                </a:solidFill>
              </a:rPr>
              <a:t>Первоначально – о недавнем столкновении двух вертолётов авиакомпании </a:t>
            </a:r>
            <a:r>
              <a:rPr lang="ru-RU" sz="2800" dirty="0" err="1">
                <a:solidFill>
                  <a:srgbClr val="FFFF00"/>
                </a:solidFill>
              </a:rPr>
              <a:t>ЮТейр</a:t>
            </a:r>
            <a:r>
              <a:rPr lang="ru-RU" sz="2800" dirty="0">
                <a:solidFill>
                  <a:srgbClr val="FFFF00"/>
                </a:solidFill>
              </a:rPr>
              <a:t>.</a:t>
            </a:r>
          </a:p>
          <a:p>
            <a:pPr algn="ctr"/>
            <a:endParaRPr lang="ru-RU" sz="2800" dirty="0">
              <a:solidFill>
                <a:srgbClr val="FFFF00"/>
              </a:solidFill>
            </a:endParaRPr>
          </a:p>
          <a:p>
            <a:pPr algn="ctr"/>
            <a:r>
              <a:rPr lang="ru-RU" sz="2800" dirty="0"/>
              <a:t>Вертолёт с вахтовой бригадой столкнулся с вертолётом с грузом на внешней подвеске.</a:t>
            </a:r>
          </a:p>
          <a:p>
            <a:pPr algn="ctr"/>
            <a:r>
              <a:rPr lang="ru-RU" sz="2800" dirty="0"/>
              <a:t>Погибло 18 человек.</a:t>
            </a:r>
          </a:p>
          <a:p>
            <a:pPr algn="ctr"/>
            <a:r>
              <a:rPr lang="ru-RU" sz="2800" dirty="0"/>
              <a:t>Нижний вертолёт с бригадой не видел верхний вертолёт.</a:t>
            </a:r>
          </a:p>
        </p:txBody>
      </p:sp>
    </p:spTree>
    <p:extLst>
      <p:ext uri="{BB962C8B-B14F-4D97-AF65-F5344CB8AC3E}">
        <p14:creationId xmlns:p14="http://schemas.microsoft.com/office/powerpoint/2010/main" val="3603071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Заголовок 1"/>
          <p:cNvSpPr>
            <a:spLocks noGrp="1"/>
          </p:cNvSpPr>
          <p:nvPr>
            <p:ph type="title"/>
          </p:nvPr>
        </p:nvSpPr>
        <p:spPr>
          <a:xfrm>
            <a:off x="501254" y="764704"/>
            <a:ext cx="8229600" cy="857250"/>
          </a:xfrm>
        </p:spPr>
        <p:txBody>
          <a:bodyPr/>
          <a:lstStyle/>
          <a:p>
            <a:pPr eaLnBrk="1" hangingPunct="1"/>
            <a:r>
              <a:rPr lang="ru-RU" altLang="ru-RU" sz="2800" dirty="0">
                <a:solidFill>
                  <a:srgbClr val="FFFF00"/>
                </a:solidFill>
              </a:rPr>
              <a:t>Основные технические проблемы при внедрении БАС в гражданское воздушное пространство</a:t>
            </a:r>
          </a:p>
        </p:txBody>
      </p:sp>
      <p:sp>
        <p:nvSpPr>
          <p:cNvPr id="63491" name="Объект 2"/>
          <p:cNvSpPr>
            <a:spLocks noGrp="1"/>
          </p:cNvSpPr>
          <p:nvPr>
            <p:ph idx="1"/>
          </p:nvPr>
        </p:nvSpPr>
        <p:spPr>
          <a:xfrm>
            <a:off x="575072" y="2060848"/>
            <a:ext cx="8229600" cy="3394472"/>
          </a:xfrm>
        </p:spPr>
        <p:txBody>
          <a:bodyPr/>
          <a:lstStyle/>
          <a:p>
            <a:pPr eaLnBrk="1" hangingPunct="1"/>
            <a:r>
              <a:rPr lang="ru-RU" altLang="ru-RU" dirty="0"/>
              <a:t>Опасность потерять связь с воздушным судном; связь должна быть устойчивой к разного рода сбоям</a:t>
            </a:r>
          </a:p>
          <a:p>
            <a:r>
              <a:rPr lang="ru-RU" altLang="ru-RU" dirty="0"/>
              <a:t>Связь в условиях отсутствия прямой радиовидимости</a:t>
            </a:r>
          </a:p>
          <a:p>
            <a:pPr eaLnBrk="1" hangingPunct="1"/>
            <a:r>
              <a:rPr lang="ru-RU" altLang="ru-RU" dirty="0"/>
              <a:t>Предупреждение столкновений в воздухе - </a:t>
            </a:r>
            <a:r>
              <a:rPr lang="en-US" altLang="ru-RU" dirty="0"/>
              <a:t>Detect And Avoid (</a:t>
            </a:r>
            <a:r>
              <a:rPr lang="ru-RU" altLang="ru-RU" dirty="0"/>
              <a:t>некий аналог </a:t>
            </a:r>
            <a:r>
              <a:rPr lang="en-US" altLang="ru-RU" dirty="0"/>
              <a:t>TCAS)</a:t>
            </a:r>
            <a:endParaRPr lang="ru-RU" altLang="ru-RU" dirty="0"/>
          </a:p>
        </p:txBody>
      </p:sp>
      <p:sp>
        <p:nvSpPr>
          <p:cNvPr id="5" name="Номер слайда 4"/>
          <p:cNvSpPr>
            <a:spLocks noGrp="1"/>
          </p:cNvSpPr>
          <p:nvPr>
            <p:ph type="sldNum" sz="quarter" idx="12"/>
          </p:nvPr>
        </p:nvSpPr>
        <p:spPr/>
        <p:txBody>
          <a:bodyPr/>
          <a:lstStyle/>
          <a:p>
            <a:pPr>
              <a:defRPr/>
            </a:pPr>
            <a:fld id="{67A4C29D-CDBA-44EF-A8A5-F2F2E57467EB}" type="slidenum">
              <a:rPr lang="en-US" smtClean="0"/>
              <a:pPr>
                <a:defRPr/>
              </a:pPr>
              <a:t>20</a:t>
            </a:fld>
            <a:endParaRPr lang="en-US"/>
          </a:p>
        </p:txBody>
      </p:sp>
      <p:sp>
        <p:nvSpPr>
          <p:cNvPr id="2" name="Дата 1"/>
          <p:cNvSpPr>
            <a:spLocks noGrp="1"/>
          </p:cNvSpPr>
          <p:nvPr>
            <p:ph type="dt" sz="quarter" idx="10"/>
          </p:nvPr>
        </p:nvSpPr>
        <p:spPr/>
        <p:txBody>
          <a:bodyPr/>
          <a:lstStyle/>
          <a:p>
            <a:pPr>
              <a:defRPr/>
            </a:pPr>
            <a:r>
              <a:rPr lang="ru-RU"/>
              <a:t>21.04.2016</a:t>
            </a:r>
            <a:endParaRPr lang="en-US" dirty="0"/>
          </a:p>
        </p:txBody>
      </p:sp>
      <p:sp>
        <p:nvSpPr>
          <p:cNvPr id="3" name="Нижний колонтитул 2"/>
          <p:cNvSpPr>
            <a:spLocks noGrp="1"/>
          </p:cNvSpPr>
          <p:nvPr>
            <p:ph type="ftr" sz="quarter" idx="11"/>
          </p:nvPr>
        </p:nvSpPr>
        <p:spPr/>
        <p:txBody>
          <a:bodyPr/>
          <a:lstStyle/>
          <a:p>
            <a:pPr>
              <a:defRPr/>
            </a:pPr>
            <a:r>
              <a:rPr lang="ru-RU"/>
              <a:t>ЦСР ГА 2016</a:t>
            </a:r>
            <a:endParaRPr lang="en-US"/>
          </a:p>
        </p:txBody>
      </p:sp>
    </p:spTree>
    <p:extLst>
      <p:ext uri="{BB962C8B-B14F-4D97-AF65-F5344CB8AC3E}">
        <p14:creationId xmlns:p14="http://schemas.microsoft.com/office/powerpoint/2010/main" val="2954473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Заголовок 1"/>
          <p:cNvSpPr>
            <a:spLocks noGrp="1"/>
          </p:cNvSpPr>
          <p:nvPr>
            <p:ph type="title"/>
          </p:nvPr>
        </p:nvSpPr>
        <p:spPr>
          <a:xfrm>
            <a:off x="472679" y="116632"/>
            <a:ext cx="8229600" cy="857251"/>
          </a:xfrm>
        </p:spPr>
        <p:txBody>
          <a:bodyPr/>
          <a:lstStyle/>
          <a:p>
            <a:pPr eaLnBrk="1" hangingPunct="1"/>
            <a:r>
              <a:rPr lang="ru-RU" altLang="ru-RU" sz="2700" dirty="0">
                <a:solidFill>
                  <a:srgbClr val="FFFF00"/>
                </a:solidFill>
              </a:rPr>
              <a:t>БАС: множественность путей доставки информации</a:t>
            </a:r>
            <a:endParaRPr lang="en-US" altLang="ru-RU" sz="2700" dirty="0">
              <a:solidFill>
                <a:srgbClr val="FFFF00"/>
              </a:solidFill>
            </a:endParaRPr>
          </a:p>
        </p:txBody>
      </p:sp>
      <p:sp>
        <p:nvSpPr>
          <p:cNvPr id="66563" name="Содержимое 2"/>
          <p:cNvSpPr>
            <a:spLocks noGrp="1"/>
          </p:cNvSpPr>
          <p:nvPr>
            <p:ph idx="1"/>
          </p:nvPr>
        </p:nvSpPr>
        <p:spPr>
          <a:xfrm>
            <a:off x="457200" y="980728"/>
            <a:ext cx="8229600" cy="3394472"/>
          </a:xfrm>
        </p:spPr>
        <p:txBody>
          <a:bodyPr/>
          <a:lstStyle/>
          <a:p>
            <a:pPr eaLnBrk="1" hangingPunct="1"/>
            <a:r>
              <a:rPr lang="ru-RU" altLang="ru-RU" sz="2000" dirty="0"/>
              <a:t>Одним из важных моментов обеспечения интеграции ДПАС в гражданское воздушное пространство является требование к надёжности связи между СВП и ДПВС. Когда какое-либо ДПВС способно быть соединёнными со своей СВП не только напрямую, но также и через некоторые другие пути с заданными характеристиками по надёжности связи, </a:t>
            </a:r>
            <a:r>
              <a:rPr lang="ru-RU" altLang="ru-RU" sz="2000" u="sng" dirty="0"/>
              <a:t>робастность функционирования</a:t>
            </a:r>
            <a:r>
              <a:rPr lang="ru-RU" altLang="ru-RU" sz="2000" dirty="0"/>
              <a:t> БАС в гражданском воздушном пространстве существенно повышается. </a:t>
            </a:r>
          </a:p>
          <a:p>
            <a:pPr eaLnBrk="1" hangingPunct="1"/>
            <a:r>
              <a:rPr lang="ru-RU" altLang="ru-RU" sz="2000" dirty="0"/>
              <a:t>Когда какое-либо ДПВС способно получать данные не только от своей СВП и передавать данные не только о собственном ДПВС, фактически предоставляется функция ретранслятора в режиме переприёма через ДПВС. В этом случае СВП может посылать командный сигнал для модификации поведения своего ДПВС не только напрямую, но и с помощью одного или более ДПВС, действующих как находящаяся в воздухе ретрансляционная станция/станции. </a:t>
            </a:r>
          </a:p>
          <a:p>
            <a:pPr eaLnBrk="1" hangingPunct="1"/>
            <a:r>
              <a:rPr lang="ru-RU" altLang="ru-RU" sz="2000" dirty="0"/>
              <a:t>Вместо ДПВС могут применяться и другие ВС, если они оснащены надлежащими приёмопередатчиками ЛПД С2.</a:t>
            </a:r>
            <a:endParaRPr lang="en-US" altLang="ru-RU" sz="2000" dirty="0"/>
          </a:p>
        </p:txBody>
      </p:sp>
      <p:sp>
        <p:nvSpPr>
          <p:cNvPr id="5" name="Номер слайда 4"/>
          <p:cNvSpPr>
            <a:spLocks noGrp="1"/>
          </p:cNvSpPr>
          <p:nvPr>
            <p:ph type="sldNum" sz="quarter" idx="12"/>
          </p:nvPr>
        </p:nvSpPr>
        <p:spPr/>
        <p:txBody>
          <a:bodyPr/>
          <a:lstStyle/>
          <a:p>
            <a:pPr>
              <a:defRPr/>
            </a:pPr>
            <a:fld id="{97C98343-25DF-4A97-A809-0051B162B2E7}" type="slidenum">
              <a:rPr lang="en-US"/>
              <a:pPr>
                <a:defRPr/>
              </a:pPr>
              <a:t>21</a:t>
            </a:fld>
            <a:endParaRPr lang="en-US" dirty="0"/>
          </a:p>
        </p:txBody>
      </p:sp>
      <p:sp>
        <p:nvSpPr>
          <p:cNvPr id="2" name="Дата 1"/>
          <p:cNvSpPr>
            <a:spLocks noGrp="1"/>
          </p:cNvSpPr>
          <p:nvPr>
            <p:ph type="dt" sz="quarter" idx="10"/>
          </p:nvPr>
        </p:nvSpPr>
        <p:spPr/>
        <p:txBody>
          <a:bodyPr/>
          <a:lstStyle/>
          <a:p>
            <a:pPr>
              <a:defRPr/>
            </a:pPr>
            <a:r>
              <a:rPr lang="ru-RU"/>
              <a:t>21.04.2016</a:t>
            </a:r>
            <a:endParaRPr lang="en-US"/>
          </a:p>
        </p:txBody>
      </p:sp>
      <p:sp>
        <p:nvSpPr>
          <p:cNvPr id="3" name="Нижний колонтитул 2"/>
          <p:cNvSpPr>
            <a:spLocks noGrp="1"/>
          </p:cNvSpPr>
          <p:nvPr>
            <p:ph type="ftr" sz="quarter" idx="11"/>
          </p:nvPr>
        </p:nvSpPr>
        <p:spPr/>
        <p:txBody>
          <a:bodyPr/>
          <a:lstStyle/>
          <a:p>
            <a:pPr>
              <a:defRPr/>
            </a:pPr>
            <a:r>
              <a:rPr lang="ru-RU"/>
              <a:t>ЦСР ГА 2016</a:t>
            </a:r>
            <a:endParaRPr lang="en-US"/>
          </a:p>
        </p:txBody>
      </p:sp>
    </p:spTree>
    <p:extLst>
      <p:ext uri="{BB962C8B-B14F-4D97-AF65-F5344CB8AC3E}">
        <p14:creationId xmlns:p14="http://schemas.microsoft.com/office/powerpoint/2010/main" val="2996680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a:xfrm>
            <a:off x="251520" y="-27384"/>
            <a:ext cx="8586491" cy="857250"/>
          </a:xfrm>
        </p:spPr>
        <p:txBody>
          <a:bodyPr/>
          <a:lstStyle/>
          <a:p>
            <a:pPr eaLnBrk="1" hangingPunct="1"/>
            <a:r>
              <a:rPr lang="ru-RU" altLang="ru-RU" dirty="0">
                <a:solidFill>
                  <a:srgbClr val="FFFF00"/>
                </a:solidFill>
              </a:rPr>
              <a:t>Самоорганизующаяся сеть в воздухе</a:t>
            </a:r>
            <a:endParaRPr lang="en-US" altLang="ru-RU" dirty="0">
              <a:solidFill>
                <a:srgbClr val="FFFF00"/>
              </a:solidFill>
            </a:endParaRPr>
          </a:p>
        </p:txBody>
      </p:sp>
      <p:sp>
        <p:nvSpPr>
          <p:cNvPr id="3" name="Содержимое 2"/>
          <p:cNvSpPr>
            <a:spLocks noGrp="1"/>
          </p:cNvSpPr>
          <p:nvPr>
            <p:ph idx="1"/>
          </p:nvPr>
        </p:nvSpPr>
        <p:spPr>
          <a:xfrm>
            <a:off x="359570" y="692696"/>
            <a:ext cx="8478441" cy="4158854"/>
          </a:xfrm>
        </p:spPr>
        <p:txBody>
          <a:bodyPr rtlCol="0">
            <a:noAutofit/>
          </a:bodyPr>
          <a:lstStyle/>
          <a:p>
            <a:pPr eaLnBrk="1" hangingPunct="1">
              <a:buFont typeface="Arial" charset="0"/>
              <a:buChar char="•"/>
              <a:defRPr/>
            </a:pPr>
            <a:r>
              <a:rPr lang="ru-RU" sz="2200" dirty="0"/>
              <a:t>При получении информации от окружающих ВС, использовании этой информации для собственной ситуационной осведомлённости и </a:t>
            </a:r>
            <a:r>
              <a:rPr lang="ru-RU" sz="2200" dirty="0" err="1"/>
              <a:t>самоэшелонирования</a:t>
            </a:r>
            <a:r>
              <a:rPr lang="ru-RU" sz="2200" dirty="0"/>
              <a:t> (фактически являющегося фундаментом для построения последующих систем </a:t>
            </a:r>
            <a:r>
              <a:rPr lang="en-US" sz="2200" dirty="0"/>
              <a:t>Detect and Avoid</a:t>
            </a:r>
            <a:r>
              <a:rPr lang="ru-RU" sz="2200" dirty="0"/>
              <a:t>), передаче данных о собственном положении и передаче (при необходимости) полученных данных на все оборудованные ВС, СДП и УВД, ДПВС будет действовать как узел воздушной сети. </a:t>
            </a:r>
          </a:p>
          <a:p>
            <a:pPr eaLnBrk="1" hangingPunct="1">
              <a:buFont typeface="Arial" charset="0"/>
              <a:buChar char="•"/>
              <a:defRPr/>
            </a:pPr>
            <a:r>
              <a:rPr lang="ru-RU" sz="2200" dirty="0"/>
              <a:t>Одно из важных свойств такой сети – робастность (повышенная устойчивость к помехами и к различного рода сбоям). ДПВС может получать управляющие сигналы/посылать статусную информацию не только напрямую от/к своей СДП, но и через находящиеся поблизости ДПВС или другие оборудованные ВС (действующих как ретрансляционные станции), при необходимости, несколькими дополнительными путями. </a:t>
            </a:r>
          </a:p>
          <a:p>
            <a:pPr eaLnBrk="1" hangingPunct="1">
              <a:buFont typeface="Arial" charset="0"/>
              <a:buChar char="•"/>
              <a:defRPr/>
            </a:pPr>
            <a:r>
              <a:rPr lang="ru-RU" sz="2200" dirty="0"/>
              <a:t>Воздушная сеть должна удовлетворять ряду требований, это же соответственно относится и ЛПД С2. </a:t>
            </a:r>
            <a:endParaRPr lang="en-US" sz="2200" dirty="0"/>
          </a:p>
        </p:txBody>
      </p:sp>
      <p:sp>
        <p:nvSpPr>
          <p:cNvPr id="5" name="Номер слайда 4"/>
          <p:cNvSpPr>
            <a:spLocks noGrp="1"/>
          </p:cNvSpPr>
          <p:nvPr>
            <p:ph type="sldNum" sz="quarter" idx="12"/>
          </p:nvPr>
        </p:nvSpPr>
        <p:spPr/>
        <p:txBody>
          <a:bodyPr/>
          <a:lstStyle/>
          <a:p>
            <a:pPr>
              <a:defRPr/>
            </a:pPr>
            <a:fld id="{8BCC5F79-A884-436C-A2C7-55B91B319D3E}" type="slidenum">
              <a:rPr lang="en-US"/>
              <a:pPr>
                <a:defRPr/>
              </a:pPr>
              <a:t>22</a:t>
            </a:fld>
            <a:endParaRPr lang="en-US"/>
          </a:p>
        </p:txBody>
      </p:sp>
      <p:sp>
        <p:nvSpPr>
          <p:cNvPr id="2" name="Дата 1"/>
          <p:cNvSpPr>
            <a:spLocks noGrp="1"/>
          </p:cNvSpPr>
          <p:nvPr>
            <p:ph type="dt" sz="quarter" idx="10"/>
          </p:nvPr>
        </p:nvSpPr>
        <p:spPr/>
        <p:txBody>
          <a:bodyPr/>
          <a:lstStyle/>
          <a:p>
            <a:pPr>
              <a:defRPr/>
            </a:pPr>
            <a:r>
              <a:rPr lang="ru-RU"/>
              <a:t>21.04.2016</a:t>
            </a:r>
            <a:endParaRPr lang="en-US" dirty="0"/>
          </a:p>
        </p:txBody>
      </p:sp>
      <p:sp>
        <p:nvSpPr>
          <p:cNvPr id="4" name="Нижний колонтитул 3"/>
          <p:cNvSpPr>
            <a:spLocks noGrp="1"/>
          </p:cNvSpPr>
          <p:nvPr>
            <p:ph type="ftr" sz="quarter" idx="11"/>
          </p:nvPr>
        </p:nvSpPr>
        <p:spPr/>
        <p:txBody>
          <a:bodyPr/>
          <a:lstStyle/>
          <a:p>
            <a:pPr>
              <a:defRPr/>
            </a:pPr>
            <a:r>
              <a:rPr lang="ru-RU"/>
              <a:t>ЦСР ГА 2016</a:t>
            </a:r>
            <a:endParaRPr lang="en-US"/>
          </a:p>
        </p:txBody>
      </p:sp>
    </p:spTree>
    <p:extLst>
      <p:ext uri="{BB962C8B-B14F-4D97-AF65-F5344CB8AC3E}">
        <p14:creationId xmlns:p14="http://schemas.microsoft.com/office/powerpoint/2010/main" val="1853518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1"/>
          <p:cNvSpPr>
            <a:spLocks noGrp="1"/>
          </p:cNvSpPr>
          <p:nvPr>
            <p:ph type="title"/>
          </p:nvPr>
        </p:nvSpPr>
        <p:spPr/>
        <p:txBody>
          <a:bodyPr/>
          <a:lstStyle/>
          <a:p>
            <a:pPr eaLnBrk="1" hangingPunct="1"/>
            <a:r>
              <a:rPr lang="ru-RU" altLang="ru-RU" sz="2700">
                <a:solidFill>
                  <a:srgbClr val="FFFF00"/>
                </a:solidFill>
              </a:rPr>
              <a:t>12-я аэронавигационная конференция</a:t>
            </a:r>
            <a:br>
              <a:rPr lang="ru-RU" altLang="ru-RU" sz="2700">
                <a:solidFill>
                  <a:srgbClr val="FFFF00"/>
                </a:solidFill>
              </a:rPr>
            </a:br>
            <a:r>
              <a:rPr lang="ru-RU" altLang="ru-RU" sz="1650">
                <a:solidFill>
                  <a:srgbClr val="FFFF00"/>
                </a:solidFill>
              </a:rPr>
              <a:t>Монреаль, 19-30 ноября 2012 г. </a:t>
            </a:r>
          </a:p>
        </p:txBody>
      </p:sp>
      <p:sp>
        <p:nvSpPr>
          <p:cNvPr id="3" name="Содержимое 2"/>
          <p:cNvSpPr>
            <a:spLocks noGrp="1"/>
          </p:cNvSpPr>
          <p:nvPr>
            <p:ph idx="1"/>
          </p:nvPr>
        </p:nvSpPr>
        <p:spPr/>
        <p:txBody>
          <a:bodyPr>
            <a:normAutofit fontScale="92500"/>
          </a:bodyPr>
          <a:lstStyle/>
          <a:p>
            <a:pPr algn="ctr" eaLnBrk="1" hangingPunct="1">
              <a:buFontTx/>
              <a:buNone/>
              <a:defRPr/>
            </a:pPr>
            <a:r>
              <a:rPr lang="ru-RU" dirty="0"/>
              <a:t>Доклад комитета конференции по пункту 1 повестки дня</a:t>
            </a:r>
          </a:p>
          <a:p>
            <a:pPr marL="0" indent="0" algn="just">
              <a:buNone/>
              <a:tabLst>
                <a:tab pos="5786438" algn="l"/>
              </a:tabLst>
              <a:defRPr/>
            </a:pPr>
            <a:endParaRPr lang="ru-RU" b="1" dirty="0"/>
          </a:p>
          <a:p>
            <a:pPr marL="0" indent="0" algn="just">
              <a:buNone/>
              <a:tabLst>
                <a:tab pos="5786438" algn="l"/>
              </a:tabLst>
              <a:defRPr/>
            </a:pPr>
            <a:r>
              <a:rPr lang="ru-RU" b="1" dirty="0"/>
              <a:t>«Рекомендация 1/10. Автоматическое зависимое наблюдение – самоорганизующиеся беспроводные сети передачи данных.</a:t>
            </a:r>
          </a:p>
          <a:p>
            <a:pPr marL="0" indent="0" algn="just">
              <a:buNone/>
              <a:defRPr/>
            </a:pPr>
            <a:r>
              <a:rPr lang="ru-RU" dirty="0"/>
              <a:t>ИКАО рассмотреть вопрос использования самоорганизующихся беспроводных сетей передачи данных на основе технологии VDL режима 4, принимая во внимание:</a:t>
            </a:r>
          </a:p>
          <a:p>
            <a:pPr marL="607219" indent="-271463" algn="just">
              <a:buNone/>
              <a:tabLst>
                <a:tab pos="5786438" algn="l"/>
                <a:tab pos="5986463" algn="l"/>
              </a:tabLst>
              <a:defRPr/>
            </a:pPr>
            <a:r>
              <a:rPr lang="en-US" dirty="0"/>
              <a:t>a) </a:t>
            </a:r>
            <a:r>
              <a:rPr lang="ru-RU" dirty="0"/>
              <a:t> возможные технические преимущества;</a:t>
            </a:r>
          </a:p>
          <a:p>
            <a:pPr marL="607219" indent="-271463" algn="just">
              <a:buNone/>
              <a:tabLst>
                <a:tab pos="5786438" algn="l"/>
                <a:tab pos="5986463" algn="l"/>
              </a:tabLst>
              <a:defRPr/>
            </a:pPr>
            <a:r>
              <a:rPr lang="ru-RU" dirty="0" err="1"/>
              <a:t>b</a:t>
            </a:r>
            <a:r>
              <a:rPr lang="ru-RU" dirty="0"/>
              <a:t>) возможность удовлетворения какой-либо насущной эксплуатационной потребности;</a:t>
            </a:r>
          </a:p>
          <a:p>
            <a:pPr marL="607219" indent="-271463" algn="just">
              <a:buNone/>
              <a:tabLst>
                <a:tab pos="5786438" algn="l"/>
                <a:tab pos="5986463" algn="l"/>
              </a:tabLst>
              <a:defRPr/>
            </a:pPr>
            <a:r>
              <a:rPr lang="ru-RU" dirty="0" err="1"/>
              <a:t>c</a:t>
            </a:r>
            <a:r>
              <a:rPr lang="ru-RU" dirty="0"/>
              <a:t>) влияние на мировой парк воздушных судов с точки зрения аспектов разработки и переоснащения».</a:t>
            </a:r>
          </a:p>
        </p:txBody>
      </p:sp>
      <p:sp>
        <p:nvSpPr>
          <p:cNvPr id="5" name="Номер слайда 4"/>
          <p:cNvSpPr>
            <a:spLocks noGrp="1"/>
          </p:cNvSpPr>
          <p:nvPr>
            <p:ph type="sldNum" sz="quarter" idx="12"/>
          </p:nvPr>
        </p:nvSpPr>
        <p:spPr/>
        <p:txBody>
          <a:bodyPr/>
          <a:lstStyle/>
          <a:p>
            <a:pPr>
              <a:defRPr/>
            </a:pPr>
            <a:fld id="{96E1D3B9-12A7-473B-B5F9-DBE9EAD61FA5}" type="slidenum">
              <a:rPr lang="en-US" smtClean="0"/>
              <a:pPr>
                <a:defRPr/>
              </a:pPr>
              <a:t>23</a:t>
            </a:fld>
            <a:endParaRPr lang="en-US"/>
          </a:p>
        </p:txBody>
      </p:sp>
      <p:sp>
        <p:nvSpPr>
          <p:cNvPr id="2" name="Дата 1"/>
          <p:cNvSpPr>
            <a:spLocks noGrp="1"/>
          </p:cNvSpPr>
          <p:nvPr>
            <p:ph type="dt" sz="quarter" idx="10"/>
          </p:nvPr>
        </p:nvSpPr>
        <p:spPr/>
        <p:txBody>
          <a:bodyPr/>
          <a:lstStyle/>
          <a:p>
            <a:pPr>
              <a:defRPr/>
            </a:pPr>
            <a:r>
              <a:rPr lang="ru-RU"/>
              <a:t>21.04.2016</a:t>
            </a:r>
            <a:endParaRPr lang="en-US"/>
          </a:p>
        </p:txBody>
      </p:sp>
      <p:sp>
        <p:nvSpPr>
          <p:cNvPr id="4" name="Нижний колонтитул 3"/>
          <p:cNvSpPr>
            <a:spLocks noGrp="1"/>
          </p:cNvSpPr>
          <p:nvPr>
            <p:ph type="ftr" sz="quarter" idx="11"/>
          </p:nvPr>
        </p:nvSpPr>
        <p:spPr/>
        <p:txBody>
          <a:bodyPr/>
          <a:lstStyle/>
          <a:p>
            <a:pPr>
              <a:defRPr/>
            </a:pPr>
            <a:r>
              <a:rPr lang="ru-RU"/>
              <a:t>ЦСР ГА 2016</a:t>
            </a:r>
            <a:endParaRPr lang="en-US"/>
          </a:p>
        </p:txBody>
      </p:sp>
    </p:spTree>
    <p:extLst>
      <p:ext uri="{BB962C8B-B14F-4D97-AF65-F5344CB8AC3E}">
        <p14:creationId xmlns:p14="http://schemas.microsoft.com/office/powerpoint/2010/main" val="786405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4F4CA386-B158-4B0D-BD47-2816091E8CCA}" type="slidenum">
              <a:rPr lang="en-US"/>
              <a:pPr>
                <a:defRPr/>
              </a:pPr>
              <a:t>24</a:t>
            </a:fld>
            <a:endParaRPr lang="en-US"/>
          </a:p>
        </p:txBody>
      </p:sp>
      <p:pic>
        <p:nvPicPr>
          <p:cNvPr id="69635" name="Picture 6" descr="Справк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241" y="1269206"/>
            <a:ext cx="527685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Дата 1"/>
          <p:cNvSpPr>
            <a:spLocks noGrp="1"/>
          </p:cNvSpPr>
          <p:nvPr>
            <p:ph type="dt" sz="quarter" idx="10"/>
          </p:nvPr>
        </p:nvSpPr>
        <p:spPr/>
        <p:txBody>
          <a:bodyPr/>
          <a:lstStyle/>
          <a:p>
            <a:pPr>
              <a:defRPr/>
            </a:pPr>
            <a:r>
              <a:rPr lang="ru-RU"/>
              <a:t>21.04.2016</a:t>
            </a:r>
            <a:endParaRPr lang="en-US"/>
          </a:p>
        </p:txBody>
      </p:sp>
      <p:sp>
        <p:nvSpPr>
          <p:cNvPr id="3" name="Нижний колонтитул 2"/>
          <p:cNvSpPr>
            <a:spLocks noGrp="1"/>
          </p:cNvSpPr>
          <p:nvPr>
            <p:ph type="ftr" sz="quarter" idx="11"/>
          </p:nvPr>
        </p:nvSpPr>
        <p:spPr/>
        <p:txBody>
          <a:bodyPr/>
          <a:lstStyle/>
          <a:p>
            <a:pPr>
              <a:defRPr/>
            </a:pPr>
            <a:r>
              <a:rPr lang="ru-RU"/>
              <a:t>ЦСР ГА 2016</a:t>
            </a:r>
            <a:endParaRPr lang="en-US"/>
          </a:p>
        </p:txBody>
      </p:sp>
    </p:spTree>
    <p:extLst>
      <p:ext uri="{BB962C8B-B14F-4D97-AF65-F5344CB8AC3E}">
        <p14:creationId xmlns:p14="http://schemas.microsoft.com/office/powerpoint/2010/main" val="1400013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890F7A-9F85-4DC2-937F-1AC87DAC3790}"/>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92EB4C10-CE52-447A-83C4-C1AE8809700E}"/>
              </a:ext>
            </a:extLst>
          </p:cNvPr>
          <p:cNvSpPr>
            <a:spLocks noGrp="1"/>
          </p:cNvSpPr>
          <p:nvPr>
            <p:ph idx="1"/>
          </p:nvPr>
        </p:nvSpPr>
        <p:spPr>
          <a:xfrm>
            <a:off x="457200" y="274638"/>
            <a:ext cx="8229600" cy="4525963"/>
          </a:xfrm>
        </p:spPr>
        <p:txBody>
          <a:bodyPr/>
          <a:lstStyle/>
          <a:p>
            <a:pPr marL="0" indent="0" algn="ctr">
              <a:buNone/>
            </a:pPr>
            <a:r>
              <a:rPr lang="ru-RU" sz="2800" dirty="0">
                <a:solidFill>
                  <a:srgbClr val="FFFF00"/>
                </a:solidFill>
              </a:rPr>
              <a:t>Потенциально похожие аварии будут иметь место    в процессе вхождения БАС в общее воздушное пространство,  если не будут разработаны и внедрены надёжные методы и средства организации совместных полётов пилотируемых и беспилотных  воздушны судов, закреплённых                             в нормативно-правовой  базе.</a:t>
            </a:r>
          </a:p>
          <a:p>
            <a:pPr marL="0" indent="0" algn="ctr">
              <a:buNone/>
            </a:pPr>
            <a:r>
              <a:rPr lang="ru-RU" sz="2800" dirty="0"/>
              <a:t>Не будут приняты приемлемые технические решения –  не будет никакой дорожной карты </a:t>
            </a:r>
            <a:r>
              <a:rPr lang="ru-RU" sz="2800" dirty="0" err="1"/>
              <a:t>Аэронета</a:t>
            </a:r>
            <a:endParaRPr lang="ru-RU" sz="2800" dirty="0"/>
          </a:p>
          <a:p>
            <a:pPr marL="0" indent="0" algn="ctr">
              <a:buNone/>
            </a:pPr>
            <a:r>
              <a:rPr lang="ru-RU" sz="2800" dirty="0">
                <a:solidFill>
                  <a:srgbClr val="FFFF00"/>
                </a:solidFill>
              </a:rPr>
              <a:t>Между тем уже несколько лет Минтранс России, Минпромторг России, Ассоциация Аэроне не принимают никаких мер по выходу из тупика</a:t>
            </a:r>
          </a:p>
        </p:txBody>
      </p:sp>
      <p:sp>
        <p:nvSpPr>
          <p:cNvPr id="4" name="Дата 3">
            <a:extLst>
              <a:ext uri="{FF2B5EF4-FFF2-40B4-BE49-F238E27FC236}">
                <a16:creationId xmlns:a16="http://schemas.microsoft.com/office/drawing/2014/main" id="{C67AD597-8D87-4BA4-BF92-27BAEFFDDCEC}"/>
              </a:ext>
            </a:extLst>
          </p:cNvPr>
          <p:cNvSpPr>
            <a:spLocks noGrp="1"/>
          </p:cNvSpPr>
          <p:nvPr>
            <p:ph type="dt" sz="half" idx="10"/>
          </p:nvPr>
        </p:nvSpPr>
        <p:spPr/>
        <p:txBody>
          <a:bodyPr/>
          <a:lstStyle/>
          <a:p>
            <a:pPr>
              <a:defRPr/>
            </a:pPr>
            <a:r>
              <a:rPr lang="ru-RU" dirty="0"/>
              <a:t>21.04.2016</a:t>
            </a:r>
            <a:endParaRPr lang="en-US" dirty="0"/>
          </a:p>
        </p:txBody>
      </p:sp>
      <p:sp>
        <p:nvSpPr>
          <p:cNvPr id="5" name="Нижний колонтитул 4">
            <a:extLst>
              <a:ext uri="{FF2B5EF4-FFF2-40B4-BE49-F238E27FC236}">
                <a16:creationId xmlns:a16="http://schemas.microsoft.com/office/drawing/2014/main" id="{45AE7CFF-D8F0-48F2-B66D-90DC2AF11508}"/>
              </a:ext>
            </a:extLst>
          </p:cNvPr>
          <p:cNvSpPr>
            <a:spLocks noGrp="1"/>
          </p:cNvSpPr>
          <p:nvPr>
            <p:ph type="ftr" sz="quarter" idx="11"/>
          </p:nvPr>
        </p:nvSpPr>
        <p:spPr/>
        <p:txBody>
          <a:bodyPr/>
          <a:lstStyle/>
          <a:p>
            <a:pPr>
              <a:defRPr/>
            </a:pPr>
            <a:r>
              <a:rPr lang="ru-RU"/>
              <a:t>ЦСР ГА 2016</a:t>
            </a:r>
            <a:endParaRPr lang="en-US"/>
          </a:p>
        </p:txBody>
      </p:sp>
      <p:sp>
        <p:nvSpPr>
          <p:cNvPr id="6" name="Номер слайда 5">
            <a:extLst>
              <a:ext uri="{FF2B5EF4-FFF2-40B4-BE49-F238E27FC236}">
                <a16:creationId xmlns:a16="http://schemas.microsoft.com/office/drawing/2014/main" id="{C7E66069-F62B-4943-9D06-15FE59467C09}"/>
              </a:ext>
            </a:extLst>
          </p:cNvPr>
          <p:cNvSpPr>
            <a:spLocks noGrp="1"/>
          </p:cNvSpPr>
          <p:nvPr>
            <p:ph type="sldNum" sz="quarter" idx="12"/>
          </p:nvPr>
        </p:nvSpPr>
        <p:spPr/>
        <p:txBody>
          <a:bodyPr/>
          <a:lstStyle/>
          <a:p>
            <a:pPr>
              <a:defRPr/>
            </a:pPr>
            <a:fld id="{94ADE916-38D7-42A3-8F13-6B10F2966ECF}" type="slidenum">
              <a:rPr lang="en-US" smtClean="0"/>
              <a:pPr>
                <a:defRPr/>
              </a:pPr>
              <a:t>25</a:t>
            </a:fld>
            <a:endParaRPr lang="en-US"/>
          </a:p>
        </p:txBody>
      </p:sp>
    </p:spTree>
    <p:extLst>
      <p:ext uri="{BB962C8B-B14F-4D97-AF65-F5344CB8AC3E}">
        <p14:creationId xmlns:p14="http://schemas.microsoft.com/office/powerpoint/2010/main" val="726206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400" dirty="0">
                <a:solidFill>
                  <a:srgbClr val="FFFF00"/>
                </a:solidFill>
              </a:rPr>
              <a:t>Ближайшие задачи </a:t>
            </a:r>
          </a:p>
        </p:txBody>
      </p:sp>
      <p:sp>
        <p:nvSpPr>
          <p:cNvPr id="3" name="Объект 2"/>
          <p:cNvSpPr>
            <a:spLocks noGrp="1"/>
          </p:cNvSpPr>
          <p:nvPr>
            <p:ph idx="1"/>
          </p:nvPr>
        </p:nvSpPr>
        <p:spPr>
          <a:xfrm>
            <a:off x="457200" y="1556792"/>
            <a:ext cx="8229600" cy="4525963"/>
          </a:xfrm>
        </p:spPr>
        <p:txBody>
          <a:bodyPr/>
          <a:lstStyle/>
          <a:p>
            <a:r>
              <a:rPr lang="ru-RU" dirty="0"/>
              <a:t>Выдача Минтрансом</a:t>
            </a:r>
            <a:r>
              <a:rPr lang="en-US" dirty="0"/>
              <a:t>/c</a:t>
            </a:r>
            <a:r>
              <a:rPr lang="ru-RU" dirty="0" err="1"/>
              <a:t>огласование</a:t>
            </a:r>
            <a:r>
              <a:rPr lang="ru-RU" dirty="0"/>
              <a:t> с Минпромторгом требований к принципам и параметрам технических средств для интеграции БАС в гражданское воздушное пространство на базе требований</a:t>
            </a:r>
            <a:r>
              <a:rPr lang="en-US" dirty="0"/>
              <a:t>/</a:t>
            </a:r>
            <a:r>
              <a:rPr lang="ru-RU" dirty="0" err="1"/>
              <a:t>полутребований</a:t>
            </a:r>
            <a:r>
              <a:rPr lang="ru-RU" dirty="0"/>
              <a:t> ИКАО</a:t>
            </a:r>
          </a:p>
          <a:p>
            <a:r>
              <a:rPr lang="ru-RU" dirty="0"/>
              <a:t>Промышленность: разработка, верификация и сертификация технических средств (нормативно-техническая база)</a:t>
            </a:r>
          </a:p>
          <a:p>
            <a:r>
              <a:rPr lang="ru-RU" dirty="0"/>
              <a:t>Минтранс: контрольные испытания и утверждение нормативно-правовой базы выполнения совместных полётов пилотируемых и беспилотных систем в общем воздушном пространстве</a:t>
            </a:r>
          </a:p>
          <a:p>
            <a:endParaRPr lang="ru-RU" dirty="0"/>
          </a:p>
        </p:txBody>
      </p:sp>
      <p:sp>
        <p:nvSpPr>
          <p:cNvPr id="4" name="Дата 3"/>
          <p:cNvSpPr>
            <a:spLocks noGrp="1"/>
          </p:cNvSpPr>
          <p:nvPr>
            <p:ph type="dt" sz="half" idx="10"/>
          </p:nvPr>
        </p:nvSpPr>
        <p:spPr>
          <a:xfrm>
            <a:off x="539552" y="6356353"/>
            <a:ext cx="2133600" cy="365125"/>
          </a:xfrm>
        </p:spPr>
        <p:txBody>
          <a:bodyPr/>
          <a:lstStyle/>
          <a:p>
            <a:pPr>
              <a:defRPr/>
            </a:pPr>
            <a:r>
              <a:rPr lang="ru-RU"/>
              <a:t>21.04.2016</a:t>
            </a:r>
            <a:endParaRPr lang="en-US"/>
          </a:p>
        </p:txBody>
      </p:sp>
      <p:sp>
        <p:nvSpPr>
          <p:cNvPr id="5" name="Номер слайда 4"/>
          <p:cNvSpPr>
            <a:spLocks noGrp="1"/>
          </p:cNvSpPr>
          <p:nvPr>
            <p:ph type="sldNum" sz="quarter" idx="12"/>
          </p:nvPr>
        </p:nvSpPr>
        <p:spPr/>
        <p:txBody>
          <a:bodyPr/>
          <a:lstStyle/>
          <a:p>
            <a:pPr>
              <a:defRPr/>
            </a:pPr>
            <a:fld id="{94ADE916-38D7-42A3-8F13-6B10F2966ECF}" type="slidenum">
              <a:rPr lang="en-US" smtClean="0"/>
              <a:pPr>
                <a:defRPr/>
              </a:pPr>
              <a:t>26</a:t>
            </a:fld>
            <a:endParaRPr lang="en-US"/>
          </a:p>
        </p:txBody>
      </p:sp>
      <p:sp>
        <p:nvSpPr>
          <p:cNvPr id="6" name="Нижний колонтитул 5"/>
          <p:cNvSpPr>
            <a:spLocks noGrp="1"/>
          </p:cNvSpPr>
          <p:nvPr>
            <p:ph type="ftr" sz="quarter" idx="11"/>
          </p:nvPr>
        </p:nvSpPr>
        <p:spPr/>
        <p:txBody>
          <a:bodyPr/>
          <a:lstStyle/>
          <a:p>
            <a:pPr>
              <a:defRPr/>
            </a:pPr>
            <a:r>
              <a:rPr lang="ru-RU"/>
              <a:t>ЦСР ГА 2016</a:t>
            </a:r>
            <a:endParaRPr lang="en-US"/>
          </a:p>
        </p:txBody>
      </p:sp>
    </p:spTree>
    <p:extLst>
      <p:ext uri="{BB962C8B-B14F-4D97-AF65-F5344CB8AC3E}">
        <p14:creationId xmlns:p14="http://schemas.microsoft.com/office/powerpoint/2010/main" val="3064153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Заголовок 1"/>
          <p:cNvSpPr>
            <a:spLocks noGrp="1"/>
          </p:cNvSpPr>
          <p:nvPr>
            <p:ph type="ctrTitle"/>
          </p:nvPr>
        </p:nvSpPr>
        <p:spPr>
          <a:xfrm>
            <a:off x="685800" y="2455071"/>
            <a:ext cx="7772400" cy="1102519"/>
          </a:xfrm>
        </p:spPr>
        <p:txBody>
          <a:bodyPr/>
          <a:lstStyle/>
          <a:p>
            <a:pPr eaLnBrk="1" hangingPunct="1"/>
            <a:r>
              <a:rPr lang="ru-RU" altLang="ru-RU">
                <a:solidFill>
                  <a:srgbClr val="FFFF00"/>
                </a:solidFill>
              </a:rPr>
              <a:t>Спасибо за внимание!</a:t>
            </a:r>
          </a:p>
        </p:txBody>
      </p:sp>
      <p:sp>
        <p:nvSpPr>
          <p:cNvPr id="3" name="Подзаголовок 2"/>
          <p:cNvSpPr>
            <a:spLocks noGrp="1"/>
          </p:cNvSpPr>
          <p:nvPr>
            <p:ph type="subTitle" idx="1"/>
          </p:nvPr>
        </p:nvSpPr>
        <p:spPr/>
        <p:txBody>
          <a:bodyPr/>
          <a:lstStyle/>
          <a:p>
            <a:pPr eaLnBrk="1" hangingPunct="1">
              <a:buFont typeface="Arial" charset="0"/>
              <a:buNone/>
              <a:defRPr/>
            </a:pPr>
            <a:r>
              <a:rPr lang="en-US" dirty="0"/>
              <a:t>Falkov@gosniias.ru</a:t>
            </a:r>
            <a:endParaRPr lang="ru-RU" dirty="0"/>
          </a:p>
        </p:txBody>
      </p:sp>
    </p:spTree>
    <p:extLst>
      <p:ext uri="{BB962C8B-B14F-4D97-AF65-F5344CB8AC3E}">
        <p14:creationId xmlns:p14="http://schemas.microsoft.com/office/powerpoint/2010/main" val="435838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2"/>
          <p:cNvSpPr txBox="1">
            <a:spLocks noChangeArrowheads="1"/>
          </p:cNvSpPr>
          <p:nvPr/>
        </p:nvSpPr>
        <p:spPr bwMode="auto">
          <a:xfrm>
            <a:off x="0" y="161925"/>
            <a:ext cx="9144000" cy="954107"/>
          </a:xfrm>
          <a:prstGeom prst="rect">
            <a:avLst/>
          </a:prstGeom>
          <a:noFill/>
          <a:ln w="9525">
            <a:noFill/>
            <a:miter lim="800000"/>
            <a:headEnd/>
            <a:tailEnd/>
          </a:ln>
        </p:spPr>
        <p:txBody>
          <a:bodyPr>
            <a:spAutoFit/>
          </a:bodyPr>
          <a:lstStyle/>
          <a:p>
            <a:pPr algn="ctr" eaLnBrk="0" hangingPunct="0">
              <a:defRPr/>
            </a:pPr>
            <a:r>
              <a:rPr lang="ru-RU" sz="2800" b="1" dirty="0">
                <a:solidFill>
                  <a:srgbClr val="FFFF00"/>
                </a:solidFill>
                <a:effectLst>
                  <a:outerShdw blurRad="38100" dist="38100" dir="2700000" algn="tl">
                    <a:srgbClr val="000000">
                      <a:alpha val="43137"/>
                    </a:srgbClr>
                  </a:outerShdw>
                </a:effectLst>
              </a:rPr>
              <a:t>Ситуационная осведомленность экипажа: </a:t>
            </a:r>
          </a:p>
          <a:p>
            <a:pPr algn="ctr" eaLnBrk="0" hangingPunct="0">
              <a:defRPr/>
            </a:pPr>
            <a:r>
              <a:rPr lang="ru-RU" sz="2800" b="1" dirty="0">
                <a:solidFill>
                  <a:srgbClr val="FFFF00"/>
                </a:solidFill>
                <a:effectLst>
                  <a:outerShdw blurRad="38100" dist="38100" dir="2700000" algn="tl">
                    <a:srgbClr val="000000">
                      <a:alpha val="43137"/>
                    </a:srgbClr>
                  </a:outerShdw>
                </a:effectLst>
              </a:rPr>
              <a:t>индикация воздушной обстановки</a:t>
            </a:r>
          </a:p>
        </p:txBody>
      </p:sp>
      <p:pic>
        <p:nvPicPr>
          <p:cNvPr id="11267" name="Picture 38" descr="D:\ttt\Animation ADS\ttt2\ttt\ads2.gif"/>
          <p:cNvPicPr>
            <a:picLocks noChangeAspect="1" noChangeArrowheads="1" noCrop="1"/>
          </p:cNvPicPr>
          <p:nvPr/>
        </p:nvPicPr>
        <p:blipFill>
          <a:blip r:embed="rId3" cstate="print"/>
          <a:srcRect/>
          <a:stretch>
            <a:fillRect/>
          </a:stretch>
        </p:blipFill>
        <p:spPr bwMode="auto">
          <a:xfrm>
            <a:off x="900113" y="1196975"/>
            <a:ext cx="6816725" cy="5111750"/>
          </a:xfrm>
          <a:prstGeom prst="rect">
            <a:avLst/>
          </a:prstGeom>
          <a:noFill/>
          <a:ln w="9525">
            <a:noFill/>
            <a:miter lim="800000"/>
            <a:headEnd/>
            <a:tailEnd/>
          </a:ln>
        </p:spPr>
      </p:pic>
      <p:cxnSp>
        <p:nvCxnSpPr>
          <p:cNvPr id="5" name="Прямая со стрелкой 4"/>
          <p:cNvCxnSpPr>
            <a:stCxn id="22" idx="1"/>
          </p:cNvCxnSpPr>
          <p:nvPr/>
        </p:nvCxnSpPr>
        <p:spPr bwMode="auto">
          <a:xfrm flipH="1" flipV="1">
            <a:off x="4500563" y="5157788"/>
            <a:ext cx="3311525" cy="877887"/>
          </a:xfrm>
          <a:prstGeom prst="straightConnector1">
            <a:avLst/>
          </a:prstGeom>
          <a:solidFill>
            <a:schemeClr val="accent1"/>
          </a:solidFill>
          <a:ln w="9525" cap="flat" cmpd="sng" algn="ctr">
            <a:solidFill>
              <a:schemeClr val="tx1"/>
            </a:solidFill>
            <a:prstDash val="solid"/>
            <a:round/>
            <a:headEnd type="none" w="med" len="med"/>
            <a:tailEnd type="arrow"/>
          </a:ln>
          <a:effectLst>
            <a:outerShdw dist="71842" dir="2700000" algn="ctr" rotWithShape="0">
              <a:schemeClr val="bg2">
                <a:alpha val="50000"/>
              </a:schemeClr>
            </a:outerShdw>
          </a:effectLst>
        </p:spPr>
      </p:cxnSp>
      <p:cxnSp>
        <p:nvCxnSpPr>
          <p:cNvPr id="14" name="Прямая со стрелкой 13"/>
          <p:cNvCxnSpPr>
            <a:stCxn id="21" idx="1"/>
          </p:cNvCxnSpPr>
          <p:nvPr/>
        </p:nvCxnSpPr>
        <p:spPr bwMode="auto">
          <a:xfrm flipH="1">
            <a:off x="4643438" y="3659982"/>
            <a:ext cx="3168650" cy="921543"/>
          </a:xfrm>
          <a:prstGeom prst="straightConnector1">
            <a:avLst/>
          </a:prstGeom>
          <a:solidFill>
            <a:schemeClr val="accent1"/>
          </a:solidFill>
          <a:ln w="9525" cap="flat" cmpd="sng" algn="ctr">
            <a:solidFill>
              <a:schemeClr val="tx1"/>
            </a:solidFill>
            <a:prstDash val="solid"/>
            <a:round/>
            <a:headEnd type="none" w="med" len="med"/>
            <a:tailEnd type="arrow"/>
          </a:ln>
          <a:effectLst>
            <a:outerShdw dist="71842" dir="2700000" algn="ctr" rotWithShape="0">
              <a:schemeClr val="bg2">
                <a:alpha val="50000"/>
              </a:schemeClr>
            </a:outerShdw>
          </a:effectLst>
        </p:spPr>
      </p:cxnSp>
      <p:cxnSp>
        <p:nvCxnSpPr>
          <p:cNvPr id="16" name="Прямая со стрелкой 15"/>
          <p:cNvCxnSpPr>
            <a:stCxn id="21" idx="1"/>
          </p:cNvCxnSpPr>
          <p:nvPr/>
        </p:nvCxnSpPr>
        <p:spPr bwMode="auto">
          <a:xfrm flipH="1">
            <a:off x="2627314" y="3659982"/>
            <a:ext cx="5184774" cy="561181"/>
          </a:xfrm>
          <a:prstGeom prst="straightConnector1">
            <a:avLst/>
          </a:prstGeom>
          <a:solidFill>
            <a:schemeClr val="accent1"/>
          </a:solidFill>
          <a:ln w="9525" cap="flat" cmpd="sng" algn="ctr">
            <a:solidFill>
              <a:schemeClr val="tx1"/>
            </a:solidFill>
            <a:prstDash val="solid"/>
            <a:round/>
            <a:headEnd type="none" w="med" len="med"/>
            <a:tailEnd type="arrow"/>
          </a:ln>
          <a:effectLst>
            <a:outerShdw dist="71842" dir="2700000" algn="ctr" rotWithShape="0">
              <a:schemeClr val="bg2">
                <a:alpha val="50000"/>
              </a:schemeClr>
            </a:outerShdw>
          </a:effectLst>
        </p:spPr>
      </p:cxnSp>
      <p:cxnSp>
        <p:nvCxnSpPr>
          <p:cNvPr id="18" name="Прямая со стрелкой 17"/>
          <p:cNvCxnSpPr>
            <a:stCxn id="21" idx="1"/>
          </p:cNvCxnSpPr>
          <p:nvPr/>
        </p:nvCxnSpPr>
        <p:spPr bwMode="auto">
          <a:xfrm flipH="1" flipV="1">
            <a:off x="4140200" y="2420938"/>
            <a:ext cx="3671888" cy="1239044"/>
          </a:xfrm>
          <a:prstGeom prst="straightConnector1">
            <a:avLst/>
          </a:prstGeom>
          <a:solidFill>
            <a:schemeClr val="accent1"/>
          </a:solidFill>
          <a:ln w="9525" cap="flat" cmpd="sng" algn="ctr">
            <a:solidFill>
              <a:schemeClr val="tx1"/>
            </a:solidFill>
            <a:prstDash val="solid"/>
            <a:round/>
            <a:headEnd type="none" w="med" len="med"/>
            <a:tailEnd type="arrow"/>
          </a:ln>
          <a:effectLst>
            <a:outerShdw dist="71842" dir="2700000" algn="ctr" rotWithShape="0">
              <a:schemeClr val="bg2">
                <a:alpha val="50000"/>
              </a:schemeClr>
            </a:outerShdw>
          </a:effectLst>
        </p:spPr>
      </p:cxnSp>
      <p:cxnSp>
        <p:nvCxnSpPr>
          <p:cNvPr id="20" name="Прямая со стрелкой 19"/>
          <p:cNvCxnSpPr>
            <a:stCxn id="21" idx="1"/>
          </p:cNvCxnSpPr>
          <p:nvPr/>
        </p:nvCxnSpPr>
        <p:spPr bwMode="auto">
          <a:xfrm flipH="1" flipV="1">
            <a:off x="5292726" y="2276476"/>
            <a:ext cx="2519362" cy="1383506"/>
          </a:xfrm>
          <a:prstGeom prst="straightConnector1">
            <a:avLst/>
          </a:prstGeom>
          <a:solidFill>
            <a:schemeClr val="accent1"/>
          </a:solidFill>
          <a:ln w="9525" cap="flat" cmpd="sng" algn="ctr">
            <a:solidFill>
              <a:schemeClr val="tx1"/>
            </a:solidFill>
            <a:prstDash val="solid"/>
            <a:round/>
            <a:headEnd type="none" w="med" len="med"/>
            <a:tailEnd type="arrow"/>
          </a:ln>
          <a:effectLst>
            <a:outerShdw dist="71842" dir="2700000" algn="ctr" rotWithShape="0">
              <a:schemeClr val="bg2">
                <a:alpha val="50000"/>
              </a:schemeClr>
            </a:outerShdw>
          </a:effectLst>
        </p:spPr>
      </p:cxnSp>
      <p:sp>
        <p:nvSpPr>
          <p:cNvPr id="21" name="Прямоугольник 20"/>
          <p:cNvSpPr/>
          <p:nvPr/>
        </p:nvSpPr>
        <p:spPr bwMode="auto">
          <a:xfrm>
            <a:off x="7812088" y="3429149"/>
            <a:ext cx="1152525" cy="461665"/>
          </a:xfrm>
          <a:prstGeom prst="rect">
            <a:avLst/>
          </a:prstGeom>
          <a:solidFill>
            <a:schemeClr val="accent1"/>
          </a:solidFill>
          <a:ln w="9525" cap="flat" cmpd="sng" algn="ctr">
            <a:solidFill>
              <a:schemeClr val="tx1"/>
            </a:solidFill>
            <a:prstDash val="solid"/>
            <a:round/>
            <a:headEnd type="none" w="med" len="med"/>
            <a:tailEnd type="none" w="med" len="med"/>
          </a:ln>
          <a:effectLst>
            <a:outerShdw dist="71842" dir="2700000" algn="ctr" rotWithShape="0">
              <a:schemeClr val="bg2">
                <a:alpha val="50000"/>
              </a:schemeClr>
            </a:outerShdw>
          </a:effectLst>
        </p:spPr>
        <p:txBody>
          <a:bodyPr anchor="ctr">
            <a:spAutoFit/>
          </a:bodyPr>
          <a:lstStyle/>
          <a:p>
            <a:pPr>
              <a:defRPr/>
            </a:pPr>
            <a:r>
              <a:rPr lang="ru-RU" sz="1200" dirty="0">
                <a:latin typeface="Arial" charset="0"/>
              </a:rPr>
              <a:t>Отметки соседних ВС</a:t>
            </a:r>
          </a:p>
        </p:txBody>
      </p:sp>
      <p:sp>
        <p:nvSpPr>
          <p:cNvPr id="22" name="Прямоугольник 21"/>
          <p:cNvSpPr/>
          <p:nvPr/>
        </p:nvSpPr>
        <p:spPr bwMode="auto">
          <a:xfrm>
            <a:off x="7812088" y="5805488"/>
            <a:ext cx="1152525" cy="461962"/>
          </a:xfrm>
          <a:prstGeom prst="rect">
            <a:avLst/>
          </a:prstGeom>
          <a:solidFill>
            <a:schemeClr val="accent1"/>
          </a:solidFill>
          <a:ln w="9525" cap="flat" cmpd="sng" algn="ctr">
            <a:solidFill>
              <a:schemeClr val="tx1"/>
            </a:solidFill>
            <a:prstDash val="solid"/>
            <a:round/>
            <a:headEnd type="none" w="med" len="med"/>
            <a:tailEnd type="none" w="med" len="med"/>
          </a:ln>
          <a:effectLst>
            <a:outerShdw dist="71842" dir="2700000" algn="ctr" rotWithShape="0">
              <a:schemeClr val="bg2">
                <a:alpha val="50000"/>
              </a:schemeClr>
            </a:outerShdw>
          </a:effectLst>
        </p:spPr>
        <p:txBody>
          <a:bodyPr anchor="ctr">
            <a:spAutoFit/>
          </a:bodyPr>
          <a:lstStyle/>
          <a:p>
            <a:pPr>
              <a:defRPr/>
            </a:pPr>
            <a:r>
              <a:rPr lang="ru-RU" sz="1200" dirty="0">
                <a:latin typeface="Arial" charset="0"/>
              </a:rPr>
              <a:t>Собственная отметка ВС</a:t>
            </a:r>
            <a:endParaRPr lang="ru-RU" dirty="0">
              <a:latin typeface="Arial" charset="0"/>
            </a:endParaRPr>
          </a:p>
        </p:txBody>
      </p:sp>
      <p:cxnSp>
        <p:nvCxnSpPr>
          <p:cNvPr id="24" name="Прямая со стрелкой 23"/>
          <p:cNvCxnSpPr>
            <a:stCxn id="26" idx="1"/>
          </p:cNvCxnSpPr>
          <p:nvPr/>
        </p:nvCxnSpPr>
        <p:spPr bwMode="auto">
          <a:xfrm flipH="1" flipV="1">
            <a:off x="5003800" y="2060575"/>
            <a:ext cx="2808288" cy="466725"/>
          </a:xfrm>
          <a:prstGeom prst="straightConnector1">
            <a:avLst/>
          </a:prstGeom>
          <a:solidFill>
            <a:schemeClr val="accent1"/>
          </a:solidFill>
          <a:ln w="9525" cap="flat" cmpd="sng" algn="ctr">
            <a:solidFill>
              <a:schemeClr val="tx1"/>
            </a:solidFill>
            <a:prstDash val="solid"/>
            <a:round/>
            <a:headEnd type="none" w="med" len="med"/>
            <a:tailEnd type="arrow"/>
          </a:ln>
          <a:effectLst>
            <a:outerShdw dist="71842" dir="2700000" algn="ctr" rotWithShape="0">
              <a:schemeClr val="bg2">
                <a:alpha val="50000"/>
              </a:schemeClr>
            </a:outerShdw>
          </a:effectLst>
        </p:spPr>
      </p:cxnSp>
      <p:sp>
        <p:nvSpPr>
          <p:cNvPr id="26" name="Прямоугольник 25"/>
          <p:cNvSpPr/>
          <p:nvPr/>
        </p:nvSpPr>
        <p:spPr bwMode="auto">
          <a:xfrm>
            <a:off x="7812088" y="2205038"/>
            <a:ext cx="1152525" cy="646112"/>
          </a:xfrm>
          <a:prstGeom prst="rect">
            <a:avLst/>
          </a:prstGeom>
          <a:solidFill>
            <a:schemeClr val="accent1"/>
          </a:solidFill>
          <a:ln w="9525" cap="flat" cmpd="sng" algn="ctr">
            <a:solidFill>
              <a:schemeClr val="tx1"/>
            </a:solidFill>
            <a:prstDash val="solid"/>
            <a:round/>
            <a:headEnd type="none" w="med" len="med"/>
            <a:tailEnd type="none" w="med" len="med"/>
          </a:ln>
          <a:effectLst>
            <a:outerShdw dist="71842" dir="2700000" algn="ctr" rotWithShape="0">
              <a:schemeClr val="bg2">
                <a:alpha val="50000"/>
              </a:schemeClr>
            </a:outerShdw>
          </a:effectLst>
        </p:spPr>
        <p:txBody>
          <a:bodyPr anchor="ctr">
            <a:spAutoFit/>
          </a:bodyPr>
          <a:lstStyle/>
          <a:p>
            <a:pPr>
              <a:defRPr/>
            </a:pPr>
            <a:r>
              <a:rPr lang="ru-RU" sz="1200" dirty="0">
                <a:latin typeface="Arial" charset="0"/>
              </a:rPr>
              <a:t>Формуляр</a:t>
            </a:r>
            <a:r>
              <a:rPr lang="en-US" sz="1200" dirty="0">
                <a:latin typeface="Arial" charset="0"/>
              </a:rPr>
              <a:t> </a:t>
            </a:r>
            <a:r>
              <a:rPr lang="ru-RU" sz="1200" dirty="0">
                <a:latin typeface="Arial" charset="0"/>
              </a:rPr>
              <a:t>: позывной ВС</a:t>
            </a:r>
            <a:r>
              <a:rPr lang="en-US" sz="1200" dirty="0">
                <a:latin typeface="Arial" charset="0"/>
              </a:rPr>
              <a:t> </a:t>
            </a:r>
            <a:r>
              <a:rPr lang="ru-RU" sz="1200" dirty="0">
                <a:latin typeface="Arial" charset="0"/>
              </a:rPr>
              <a:t>и его ±</a:t>
            </a:r>
            <a:r>
              <a:rPr lang="el-GR" sz="1200" dirty="0">
                <a:latin typeface="Arial" charset="0"/>
              </a:rPr>
              <a:t>ΔΗ</a:t>
            </a:r>
            <a:endParaRPr lang="ru-RU" sz="1200" dirty="0">
              <a:latin typeface="Arial" charset="0"/>
            </a:endParaRPr>
          </a:p>
        </p:txBody>
      </p:sp>
      <p:sp>
        <p:nvSpPr>
          <p:cNvPr id="15" name="Прямоугольник 14"/>
          <p:cNvSpPr/>
          <p:nvPr/>
        </p:nvSpPr>
        <p:spPr bwMode="auto">
          <a:xfrm>
            <a:off x="7812088" y="4278313"/>
            <a:ext cx="1152525" cy="461962"/>
          </a:xfrm>
          <a:prstGeom prst="rect">
            <a:avLst/>
          </a:prstGeom>
          <a:solidFill>
            <a:schemeClr val="accent1"/>
          </a:solidFill>
          <a:ln w="9525" cap="flat" cmpd="sng" algn="ctr">
            <a:solidFill>
              <a:schemeClr val="tx1"/>
            </a:solidFill>
            <a:prstDash val="solid"/>
            <a:round/>
            <a:headEnd type="none" w="med" len="med"/>
            <a:tailEnd type="none" w="med" len="med"/>
          </a:ln>
          <a:effectLst>
            <a:outerShdw dist="71842" dir="2700000" algn="ctr" rotWithShape="0">
              <a:schemeClr val="bg2">
                <a:alpha val="50000"/>
              </a:schemeClr>
            </a:outerShdw>
          </a:effectLst>
        </p:spPr>
        <p:txBody>
          <a:bodyPr anchor="ctr">
            <a:spAutoFit/>
          </a:bodyPr>
          <a:lstStyle/>
          <a:p>
            <a:pPr>
              <a:defRPr/>
            </a:pPr>
            <a:r>
              <a:rPr lang="ru-RU" sz="1200" dirty="0">
                <a:latin typeface="Arial" charset="0"/>
              </a:rPr>
              <a:t>Наземная станция АЗН</a:t>
            </a:r>
          </a:p>
        </p:txBody>
      </p:sp>
      <p:cxnSp>
        <p:nvCxnSpPr>
          <p:cNvPr id="19" name="Прямая со стрелкой 18"/>
          <p:cNvCxnSpPr>
            <a:stCxn id="15" idx="1"/>
          </p:cNvCxnSpPr>
          <p:nvPr/>
        </p:nvCxnSpPr>
        <p:spPr bwMode="auto">
          <a:xfrm flipH="1">
            <a:off x="4643438" y="4508500"/>
            <a:ext cx="3168650" cy="504825"/>
          </a:xfrm>
          <a:prstGeom prst="straightConnector1">
            <a:avLst/>
          </a:prstGeom>
          <a:solidFill>
            <a:schemeClr val="accent1"/>
          </a:solidFill>
          <a:ln w="9525" cap="flat" cmpd="sng" algn="ctr">
            <a:solidFill>
              <a:schemeClr val="tx1"/>
            </a:solidFill>
            <a:prstDash val="solid"/>
            <a:round/>
            <a:headEnd type="none" w="med" len="med"/>
            <a:tailEnd type="arrow"/>
          </a:ln>
          <a:effectLst>
            <a:outerShdw dist="71842" dir="2700000" algn="ctr" rotWithShape="0">
              <a:schemeClr val="bg2">
                <a:alpha val="50000"/>
              </a:schemeClr>
            </a:outerShdw>
          </a:effectLst>
        </p:spPr>
      </p:cxnSp>
      <p:sp>
        <p:nvSpPr>
          <p:cNvPr id="27" name="Прямоугольник 26"/>
          <p:cNvSpPr/>
          <p:nvPr/>
        </p:nvSpPr>
        <p:spPr bwMode="auto">
          <a:xfrm>
            <a:off x="7812088" y="1268413"/>
            <a:ext cx="1081087" cy="646112"/>
          </a:xfrm>
          <a:prstGeom prst="rect">
            <a:avLst/>
          </a:prstGeom>
          <a:solidFill>
            <a:schemeClr val="accent1"/>
          </a:solidFill>
          <a:ln w="9525" cap="flat" cmpd="sng" algn="ctr">
            <a:solidFill>
              <a:schemeClr val="tx1"/>
            </a:solidFill>
            <a:prstDash val="solid"/>
            <a:round/>
            <a:headEnd type="none" w="med" len="med"/>
            <a:tailEnd type="none" w="med" len="med"/>
          </a:ln>
          <a:effectLst>
            <a:outerShdw dist="71842" dir="2700000" algn="ctr" rotWithShape="0">
              <a:schemeClr val="bg2">
                <a:alpha val="50000"/>
              </a:schemeClr>
            </a:outerShdw>
          </a:effectLst>
        </p:spPr>
        <p:txBody>
          <a:bodyPr anchor="ctr">
            <a:spAutoFit/>
          </a:bodyPr>
          <a:lstStyle/>
          <a:p>
            <a:pPr>
              <a:defRPr/>
            </a:pPr>
            <a:r>
              <a:rPr lang="ru-RU" sz="1200" dirty="0">
                <a:latin typeface="Arial" charset="0"/>
              </a:rPr>
              <a:t>Отметка с признаком </a:t>
            </a:r>
            <a:r>
              <a:rPr lang="en-US" sz="1200" dirty="0">
                <a:latin typeface="Arial" charset="0"/>
              </a:rPr>
              <a:t>SOS</a:t>
            </a:r>
            <a:endParaRPr lang="ru-RU" sz="1200" dirty="0">
              <a:latin typeface="Arial" charset="0"/>
            </a:endParaRPr>
          </a:p>
        </p:txBody>
      </p:sp>
      <p:cxnSp>
        <p:nvCxnSpPr>
          <p:cNvPr id="29" name="Прямая со стрелкой 28"/>
          <p:cNvCxnSpPr>
            <a:stCxn id="27" idx="1"/>
          </p:cNvCxnSpPr>
          <p:nvPr/>
        </p:nvCxnSpPr>
        <p:spPr bwMode="auto">
          <a:xfrm flipH="1">
            <a:off x="3924300" y="1592263"/>
            <a:ext cx="3887788" cy="396875"/>
          </a:xfrm>
          <a:prstGeom prst="straightConnector1">
            <a:avLst/>
          </a:prstGeom>
          <a:solidFill>
            <a:schemeClr val="accent1"/>
          </a:solidFill>
          <a:ln w="9525" cap="flat" cmpd="sng" algn="ctr">
            <a:solidFill>
              <a:schemeClr val="tx1"/>
            </a:solidFill>
            <a:prstDash val="solid"/>
            <a:round/>
            <a:headEnd type="none" w="med" len="med"/>
            <a:tailEnd type="arrow"/>
          </a:ln>
          <a:effectLst>
            <a:outerShdw dist="71842" dir="2700000" algn="ctr" rotWithShape="0">
              <a:schemeClr val="bg2">
                <a:alpha val="50000"/>
              </a:schemeClr>
            </a:outerShdw>
          </a:effectLst>
        </p:spPr>
      </p:cxnSp>
      <p:sp>
        <p:nvSpPr>
          <p:cNvPr id="44" name="Прямоугольник 43"/>
          <p:cNvSpPr/>
          <p:nvPr/>
        </p:nvSpPr>
        <p:spPr bwMode="auto">
          <a:xfrm>
            <a:off x="7812088" y="4941888"/>
            <a:ext cx="1152525" cy="646112"/>
          </a:xfrm>
          <a:prstGeom prst="rect">
            <a:avLst/>
          </a:prstGeom>
          <a:solidFill>
            <a:schemeClr val="accent1"/>
          </a:solidFill>
          <a:ln w="9525" cap="flat" cmpd="sng" algn="ctr">
            <a:solidFill>
              <a:schemeClr val="tx1"/>
            </a:solidFill>
            <a:prstDash val="solid"/>
            <a:round/>
            <a:headEnd type="none" w="med" len="med"/>
            <a:tailEnd type="none" w="med" len="med"/>
          </a:ln>
          <a:effectLst>
            <a:outerShdw dist="71842" dir="2700000" algn="ctr" rotWithShape="0">
              <a:schemeClr val="bg2">
                <a:alpha val="50000"/>
              </a:schemeClr>
            </a:outerShdw>
          </a:effectLst>
        </p:spPr>
        <p:txBody>
          <a:bodyPr anchor="ctr">
            <a:spAutoFit/>
          </a:bodyPr>
          <a:lstStyle/>
          <a:p>
            <a:pPr>
              <a:defRPr/>
            </a:pPr>
            <a:r>
              <a:rPr lang="ru-RU" sz="1200" dirty="0">
                <a:latin typeface="Arial" charset="0"/>
              </a:rPr>
              <a:t>Масштабная метка дальности</a:t>
            </a:r>
          </a:p>
        </p:txBody>
      </p:sp>
      <p:cxnSp>
        <p:nvCxnSpPr>
          <p:cNvPr id="46" name="Прямая со стрелкой 45"/>
          <p:cNvCxnSpPr>
            <a:stCxn id="44" idx="1"/>
          </p:cNvCxnSpPr>
          <p:nvPr/>
        </p:nvCxnSpPr>
        <p:spPr bwMode="auto">
          <a:xfrm flipH="1" flipV="1">
            <a:off x="6156325" y="5084763"/>
            <a:ext cx="1655763" cy="180975"/>
          </a:xfrm>
          <a:prstGeom prst="straightConnector1">
            <a:avLst/>
          </a:prstGeom>
          <a:solidFill>
            <a:schemeClr val="accent1"/>
          </a:solidFill>
          <a:ln w="9525" cap="flat" cmpd="sng" algn="ctr">
            <a:solidFill>
              <a:schemeClr val="tx1"/>
            </a:solidFill>
            <a:prstDash val="solid"/>
            <a:round/>
            <a:headEnd type="none" w="med" len="med"/>
            <a:tailEnd type="arrow"/>
          </a:ln>
          <a:effectLst>
            <a:outerShdw dist="71842" dir="2700000" algn="ctr" rotWithShape="0">
              <a:schemeClr val="bg2">
                <a:alpha val="50000"/>
              </a:schemeClr>
            </a:outerShdw>
          </a:effectLst>
        </p:spPr>
      </p:cxnSp>
      <p:sp>
        <p:nvSpPr>
          <p:cNvPr id="2" name="Дата 1">
            <a:extLst>
              <a:ext uri="{FF2B5EF4-FFF2-40B4-BE49-F238E27FC236}">
                <a16:creationId xmlns:a16="http://schemas.microsoft.com/office/drawing/2014/main" id="{A19A5918-6332-402E-8156-616E6AA632F1}"/>
              </a:ext>
            </a:extLst>
          </p:cNvPr>
          <p:cNvSpPr>
            <a:spLocks noGrp="1"/>
          </p:cNvSpPr>
          <p:nvPr>
            <p:ph type="dt" sz="half" idx="10"/>
          </p:nvPr>
        </p:nvSpPr>
        <p:spPr/>
        <p:txBody>
          <a:bodyPr/>
          <a:lstStyle/>
          <a:p>
            <a:pPr>
              <a:defRPr/>
            </a:pPr>
            <a:endParaRPr lang="en-US"/>
          </a:p>
        </p:txBody>
      </p:sp>
      <p:sp>
        <p:nvSpPr>
          <p:cNvPr id="3" name="Нижний колонтитул 2">
            <a:extLst>
              <a:ext uri="{FF2B5EF4-FFF2-40B4-BE49-F238E27FC236}">
                <a16:creationId xmlns:a16="http://schemas.microsoft.com/office/drawing/2014/main" id="{6884A60F-519C-4985-8D02-0393CB22B2B5}"/>
              </a:ext>
            </a:extLst>
          </p:cNvPr>
          <p:cNvSpPr>
            <a:spLocks noGrp="1"/>
          </p:cNvSpPr>
          <p:nvPr>
            <p:ph type="ftr" sz="quarter" idx="11"/>
          </p:nvPr>
        </p:nvSpPr>
        <p:spPr/>
        <p:txBody>
          <a:bodyPr/>
          <a:lstStyle/>
          <a:p>
            <a:pPr>
              <a:defRPr/>
            </a:pPr>
            <a:endParaRPr lang="en-US"/>
          </a:p>
        </p:txBody>
      </p:sp>
      <p:sp>
        <p:nvSpPr>
          <p:cNvPr id="4" name="Номер слайда 3">
            <a:extLst>
              <a:ext uri="{FF2B5EF4-FFF2-40B4-BE49-F238E27FC236}">
                <a16:creationId xmlns:a16="http://schemas.microsoft.com/office/drawing/2014/main" id="{26CD387E-DEB5-4BB8-B361-C9606B7C3768}"/>
              </a:ext>
            </a:extLst>
          </p:cNvPr>
          <p:cNvSpPr>
            <a:spLocks noGrp="1"/>
          </p:cNvSpPr>
          <p:nvPr>
            <p:ph type="sldNum" sz="quarter" idx="12"/>
          </p:nvPr>
        </p:nvSpPr>
        <p:spPr/>
        <p:txBody>
          <a:bodyPr/>
          <a:lstStyle/>
          <a:p>
            <a:pPr>
              <a:defRPr/>
            </a:pPr>
            <a:fld id="{83E6A15E-9EFA-4EC7-BC8E-349F165D3898}" type="slidenum">
              <a:rPr lang="en-US" smtClean="0"/>
              <a:pPr>
                <a:defRPr/>
              </a:pPr>
              <a:t>3</a:t>
            </a:fld>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37"/>
          <p:cNvSpPr txBox="1">
            <a:spLocks noChangeArrowheads="1"/>
          </p:cNvSpPr>
          <p:nvPr/>
        </p:nvSpPr>
        <p:spPr bwMode="auto">
          <a:xfrm>
            <a:off x="1835150" y="5813425"/>
            <a:ext cx="460375" cy="461963"/>
          </a:xfrm>
          <a:prstGeom prst="rect">
            <a:avLst/>
          </a:prstGeom>
          <a:noFill/>
          <a:ln w="9525">
            <a:noFill/>
            <a:miter lim="800000"/>
            <a:headEnd/>
            <a:tailEnd/>
          </a:ln>
        </p:spPr>
        <p:txBody>
          <a:bodyPr wrap="none">
            <a:spAutoFit/>
          </a:bodyPr>
          <a:lstStyle/>
          <a:p>
            <a:r>
              <a:rPr lang="ru-RU" sz="2400">
                <a:solidFill>
                  <a:srgbClr val="FFFF00"/>
                </a:solidFill>
                <a:latin typeface="Calibri" pitchFamily="34" charset="0"/>
              </a:rPr>
              <a:t>    </a:t>
            </a:r>
          </a:p>
        </p:txBody>
      </p:sp>
      <p:pic>
        <p:nvPicPr>
          <p:cNvPr id="45059" name="Picture 3" descr="D:\ttt\Animation ADS\ttt\ads1.gif"/>
          <p:cNvPicPr>
            <a:picLocks noChangeAspect="1" noChangeArrowheads="1" noCrop="1"/>
          </p:cNvPicPr>
          <p:nvPr/>
        </p:nvPicPr>
        <p:blipFill>
          <a:blip r:embed="rId3" cstate="print"/>
          <a:srcRect/>
          <a:stretch>
            <a:fillRect/>
          </a:stretch>
        </p:blipFill>
        <p:spPr bwMode="auto">
          <a:xfrm>
            <a:off x="784225" y="1168400"/>
            <a:ext cx="7585075" cy="5689600"/>
          </a:xfrm>
          <a:prstGeom prst="rect">
            <a:avLst/>
          </a:prstGeom>
          <a:noFill/>
          <a:ln w="9525">
            <a:noFill/>
            <a:miter lim="800000"/>
            <a:headEnd/>
            <a:tailEnd/>
          </a:ln>
        </p:spPr>
      </p:pic>
      <p:sp>
        <p:nvSpPr>
          <p:cNvPr id="4" name="Скругленная прямоугольная выноска 3"/>
          <p:cNvSpPr/>
          <p:nvPr/>
        </p:nvSpPr>
        <p:spPr>
          <a:xfrm>
            <a:off x="4019550" y="1192213"/>
            <a:ext cx="1933575" cy="612775"/>
          </a:xfrm>
          <a:prstGeom prst="wedgeRoundRectCallout">
            <a:avLst>
              <a:gd name="adj1" fmla="val -33"/>
              <a:gd name="adj2" fmla="val 1017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CALL SIGN</a:t>
            </a:r>
            <a:endParaRPr lang="ru-RU" sz="2400" dirty="0">
              <a:solidFill>
                <a:schemeClr val="tx1"/>
              </a:solidFill>
            </a:endParaRPr>
          </a:p>
        </p:txBody>
      </p:sp>
      <p:sp>
        <p:nvSpPr>
          <p:cNvPr id="5" name="Скругленная прямоугольная выноска 4"/>
          <p:cNvSpPr/>
          <p:nvPr/>
        </p:nvSpPr>
        <p:spPr>
          <a:xfrm>
            <a:off x="5192713" y="1192213"/>
            <a:ext cx="1912937" cy="612775"/>
          </a:xfrm>
          <a:prstGeom prst="wedgeRoundRectCallout">
            <a:avLst>
              <a:gd name="adj1" fmla="val -33"/>
              <a:gd name="adj2" fmla="val 1017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RANGE TO</a:t>
            </a:r>
            <a:endParaRPr lang="ru-RU" sz="2400" dirty="0">
              <a:solidFill>
                <a:schemeClr val="tx1"/>
              </a:solidFill>
            </a:endParaRPr>
          </a:p>
        </p:txBody>
      </p:sp>
      <p:sp>
        <p:nvSpPr>
          <p:cNvPr id="6" name="Скругленная прямоугольная выноска 5"/>
          <p:cNvSpPr/>
          <p:nvPr/>
        </p:nvSpPr>
        <p:spPr>
          <a:xfrm>
            <a:off x="5116513" y="1171575"/>
            <a:ext cx="3324225" cy="612775"/>
          </a:xfrm>
          <a:prstGeom prst="wedgeRoundRectCallout">
            <a:avLst>
              <a:gd name="adj1" fmla="val 2726"/>
              <a:gd name="adj2" fmla="val 1017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AZIMUTH ANGLE TO</a:t>
            </a:r>
            <a:endParaRPr lang="ru-RU" sz="2400" dirty="0">
              <a:solidFill>
                <a:schemeClr val="tx1"/>
              </a:solidFill>
            </a:endParaRPr>
          </a:p>
        </p:txBody>
      </p:sp>
      <p:sp>
        <p:nvSpPr>
          <p:cNvPr id="45063" name="TextBox 6"/>
          <p:cNvSpPr txBox="1">
            <a:spLocks noChangeArrowheads="1"/>
          </p:cNvSpPr>
          <p:nvPr/>
        </p:nvSpPr>
        <p:spPr bwMode="auto">
          <a:xfrm>
            <a:off x="847872" y="285750"/>
            <a:ext cx="7500643" cy="738664"/>
          </a:xfrm>
          <a:prstGeom prst="rect">
            <a:avLst/>
          </a:prstGeom>
          <a:noFill/>
          <a:ln w="9525">
            <a:noFill/>
            <a:miter lim="800000"/>
            <a:headEnd/>
            <a:tailEnd/>
          </a:ln>
        </p:spPr>
        <p:txBody>
          <a:bodyPr wrap="none">
            <a:spAutoFit/>
          </a:bodyPr>
          <a:lstStyle/>
          <a:p>
            <a:pPr algn="ctr">
              <a:defRPr/>
            </a:pPr>
            <a:r>
              <a:rPr lang="ru-RU" sz="2400" b="1" dirty="0">
                <a:solidFill>
                  <a:srgbClr val="FFFF00"/>
                </a:solidFill>
                <a:effectLst>
                  <a:outerShdw blurRad="38100" dist="38100" dir="2700000" algn="tl">
                    <a:srgbClr val="000000">
                      <a:alpha val="43137"/>
                    </a:srgbClr>
                  </a:outerShdw>
                </a:effectLst>
              </a:rPr>
              <a:t>Информация по каждому воздушному судну</a:t>
            </a:r>
          </a:p>
          <a:p>
            <a:endParaRPr lang="ru-RU" dirty="0"/>
          </a:p>
        </p:txBody>
      </p:sp>
      <p:sp>
        <p:nvSpPr>
          <p:cNvPr id="8" name="Дата 7"/>
          <p:cNvSpPr>
            <a:spLocks noGrp="1"/>
          </p:cNvSpPr>
          <p:nvPr>
            <p:ph type="dt" sz="quarter" idx="10"/>
          </p:nvPr>
        </p:nvSpPr>
        <p:spPr/>
        <p:txBody>
          <a:bodyPr/>
          <a:lstStyle/>
          <a:p>
            <a:pPr>
              <a:defRPr/>
            </a:pPr>
            <a:endParaRPr lang="ru-RU" dirty="0">
              <a:solidFill>
                <a:schemeClr val="accent6">
                  <a:lumMod val="60000"/>
                  <a:lumOff val="40000"/>
                </a:schemeClr>
              </a:solidFill>
            </a:endParaRPr>
          </a:p>
        </p:txBody>
      </p:sp>
      <p:sp>
        <p:nvSpPr>
          <p:cNvPr id="9" name="Номер слайда 8"/>
          <p:cNvSpPr>
            <a:spLocks noGrp="1"/>
          </p:cNvSpPr>
          <p:nvPr>
            <p:ph type="sldNum" sz="quarter" idx="12"/>
          </p:nvPr>
        </p:nvSpPr>
        <p:spPr/>
        <p:txBody>
          <a:bodyPr/>
          <a:lstStyle/>
          <a:p>
            <a:pPr>
              <a:defRPr/>
            </a:pPr>
            <a:fld id="{0020EFB7-F8CA-4FE2-A9B9-29904AFDC234}" type="slidenum">
              <a:rPr lang="ru-RU" smtClean="0">
                <a:solidFill>
                  <a:schemeClr val="accent6">
                    <a:lumMod val="60000"/>
                    <a:lumOff val="40000"/>
                  </a:schemeClr>
                </a:solidFill>
              </a:rPr>
              <a:pPr>
                <a:defRPr/>
              </a:pPr>
              <a:t>4</a:t>
            </a:fld>
            <a:endParaRPr lang="ru-RU" dirty="0">
              <a:solidFill>
                <a:schemeClr val="accent6">
                  <a:lumMod val="60000"/>
                  <a:lumOff val="40000"/>
                </a:schemeClr>
              </a:solidFill>
            </a:endParaRPr>
          </a:p>
        </p:txBody>
      </p:sp>
      <p:sp>
        <p:nvSpPr>
          <p:cNvPr id="10" name="Нижний колонтитул 9"/>
          <p:cNvSpPr>
            <a:spLocks noGrp="1"/>
          </p:cNvSpPr>
          <p:nvPr>
            <p:ph type="ftr" sz="quarter" idx="11"/>
          </p:nvPr>
        </p:nvSpPr>
        <p:spPr/>
        <p:txBody>
          <a:bodyPr/>
          <a:lstStyle/>
          <a:p>
            <a:pPr>
              <a:defRPr/>
            </a:pPr>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395288" y="116632"/>
            <a:ext cx="8229600" cy="582613"/>
          </a:xfrm>
        </p:spPr>
        <p:txBody>
          <a:bodyPr/>
          <a:lstStyle/>
          <a:p>
            <a:pPr>
              <a:defRPr/>
            </a:pPr>
            <a:r>
              <a:rPr lang="ru-RU" sz="3200" b="1" dirty="0">
                <a:solidFill>
                  <a:srgbClr val="FFFF00"/>
                </a:solidFill>
                <a:effectLst>
                  <a:outerShdw blurRad="38100" dist="38100" dir="2700000" algn="tl">
                    <a:srgbClr val="000000">
                      <a:alpha val="43137"/>
                    </a:srgbClr>
                  </a:outerShdw>
                </a:effectLst>
              </a:rPr>
              <a:t>Примыкающие применения</a:t>
            </a:r>
          </a:p>
        </p:txBody>
      </p:sp>
      <p:sp>
        <p:nvSpPr>
          <p:cNvPr id="3" name="Содержимое 2"/>
          <p:cNvSpPr>
            <a:spLocks noGrp="1"/>
          </p:cNvSpPr>
          <p:nvPr>
            <p:ph idx="1"/>
          </p:nvPr>
        </p:nvSpPr>
        <p:spPr>
          <a:xfrm>
            <a:off x="428625" y="764704"/>
            <a:ext cx="8229600" cy="5453062"/>
          </a:xfrm>
        </p:spPr>
        <p:txBody>
          <a:bodyPr/>
          <a:lstStyle/>
          <a:p>
            <a:pPr>
              <a:defRPr/>
            </a:pPr>
            <a:r>
              <a:rPr lang="en-US" sz="2000" b="1" dirty="0"/>
              <a:t>TIS-B</a:t>
            </a:r>
            <a:r>
              <a:rPr lang="ru-RU" sz="2000" dirty="0"/>
              <a:t> (</a:t>
            </a:r>
            <a:r>
              <a:rPr lang="en-US" sz="2000" dirty="0"/>
              <a:t>Traffic Information Service – Broadcast) -  </a:t>
            </a:r>
            <a:r>
              <a:rPr lang="ru-RU" sz="2000" dirty="0"/>
              <a:t>передача на борт данных о воздушной обстановке, полученных органами УВД от других систем; оборудованное АЗН-В</a:t>
            </a:r>
            <a:r>
              <a:rPr lang="en-US" sz="2000" dirty="0"/>
              <a:t> In </a:t>
            </a:r>
            <a:r>
              <a:rPr lang="ru-RU" sz="2000" dirty="0"/>
              <a:t>воздушное судно видит как оборудованные (напрямую), так и не оборудованные (через систему УВД) воздушные суда.  </a:t>
            </a:r>
          </a:p>
          <a:p>
            <a:pPr>
              <a:defRPr/>
            </a:pPr>
            <a:r>
              <a:rPr lang="en-US" sz="2000" b="1" dirty="0"/>
              <a:t>FIS-B</a:t>
            </a:r>
            <a:r>
              <a:rPr lang="ru-RU" sz="2000" b="1" dirty="0"/>
              <a:t> </a:t>
            </a:r>
            <a:r>
              <a:rPr lang="ru-RU" sz="2000" dirty="0"/>
              <a:t>(</a:t>
            </a:r>
            <a:r>
              <a:rPr lang="en-US" sz="2000" dirty="0"/>
              <a:t>Flight Information Service – Broadcast</a:t>
            </a:r>
            <a:r>
              <a:rPr lang="ru-RU" sz="2000" dirty="0"/>
              <a:t>)</a:t>
            </a:r>
            <a:r>
              <a:rPr lang="en-US" sz="2000" dirty="0"/>
              <a:t> </a:t>
            </a:r>
            <a:r>
              <a:rPr lang="ru-RU" sz="2000" dirty="0"/>
              <a:t>- передача на борт данных о погоде и аэронавигационной информации в текстовом или графическом виде. </a:t>
            </a:r>
            <a:r>
              <a:rPr lang="ru-RU" sz="1200" dirty="0"/>
              <a:t>(оперативно-тактическая информация)</a:t>
            </a:r>
          </a:p>
          <a:p>
            <a:pPr>
              <a:defRPr/>
            </a:pPr>
            <a:r>
              <a:rPr lang="en-US" sz="2000" b="1" dirty="0"/>
              <a:t>A-SMGCS </a:t>
            </a:r>
            <a:r>
              <a:rPr lang="ru-RU" sz="2000" dirty="0"/>
              <a:t>– передача на борт информации о движении ВС и других транспортных средств на аэродроме. </a:t>
            </a:r>
            <a:r>
              <a:rPr lang="ru-RU" sz="1200" dirty="0"/>
              <a:t>(взаимодействие с различными видами вооруженных сил)</a:t>
            </a:r>
          </a:p>
          <a:p>
            <a:pPr>
              <a:defRPr/>
            </a:pPr>
            <a:r>
              <a:rPr lang="en-US" sz="2000" b="1" dirty="0"/>
              <a:t>DGNSS</a:t>
            </a:r>
            <a:r>
              <a:rPr lang="en-US" sz="2000" dirty="0"/>
              <a:t> - </a:t>
            </a:r>
            <a:r>
              <a:rPr lang="ru-RU" sz="2000" dirty="0"/>
              <a:t>прием от наземной станции АЗН-В сигнала достоверности спутникового сигнала и дифференциальных поправок для обеспечения точности навигации.</a:t>
            </a:r>
          </a:p>
          <a:p>
            <a:pPr>
              <a:defRPr/>
            </a:pPr>
            <a:r>
              <a:rPr lang="ru-RU" sz="2000" dirty="0"/>
              <a:t>Реализация канала связи пилот-диспетчер (</a:t>
            </a:r>
            <a:r>
              <a:rPr lang="en-US" sz="2000" b="1" dirty="0"/>
              <a:t>CPDLC</a:t>
            </a:r>
            <a:r>
              <a:rPr lang="en-US" sz="2000" dirty="0"/>
              <a:t>)</a:t>
            </a:r>
            <a:r>
              <a:rPr lang="ru-RU" sz="2000" dirty="0"/>
              <a:t> </a:t>
            </a:r>
            <a:r>
              <a:rPr lang="ru-RU" sz="1200" dirty="0"/>
              <a:t>(пилот – руководитель полетов)</a:t>
            </a:r>
            <a:r>
              <a:rPr lang="ru-RU" sz="2000" dirty="0"/>
              <a:t>, а также пилот-авиакомпания (</a:t>
            </a:r>
            <a:r>
              <a:rPr lang="ru-RU" sz="2000" b="1" dirty="0"/>
              <a:t>АОС</a:t>
            </a:r>
            <a:r>
              <a:rPr lang="ru-RU" sz="2000" dirty="0"/>
              <a:t>) </a:t>
            </a:r>
            <a:r>
              <a:rPr lang="ru-RU" sz="1200" dirty="0"/>
              <a:t>(пилот – командный пункт).</a:t>
            </a:r>
          </a:p>
          <a:p>
            <a:pPr>
              <a:defRPr/>
            </a:pPr>
            <a:r>
              <a:rPr lang="ru-RU" sz="2000" dirty="0"/>
              <a:t>Обеспечение поисково-спасательных операций.</a:t>
            </a:r>
          </a:p>
          <a:p>
            <a:pPr>
              <a:defRPr/>
            </a:pPr>
            <a:r>
              <a:rPr lang="ru-RU" sz="2000" dirty="0"/>
              <a:t>Решение проблемы вихревой безопасности.</a:t>
            </a:r>
          </a:p>
          <a:p>
            <a:pPr>
              <a:buFontTx/>
              <a:buNone/>
              <a:defRPr/>
            </a:pPr>
            <a:r>
              <a:rPr lang="ru-RU" sz="2000" dirty="0"/>
              <a:t>     </a:t>
            </a:r>
            <a:endParaRPr lang="en-US" sz="2000" dirty="0">
              <a:effectLst>
                <a:outerShdw blurRad="38100" dist="38100" dir="2700000" algn="tl">
                  <a:srgbClr val="000000">
                    <a:alpha val="43137"/>
                  </a:srgbClr>
                </a:outerShdw>
              </a:effectLst>
            </a:endParaRPr>
          </a:p>
        </p:txBody>
      </p:sp>
      <p:sp>
        <p:nvSpPr>
          <p:cNvPr id="2" name="Дата 1">
            <a:extLst>
              <a:ext uri="{FF2B5EF4-FFF2-40B4-BE49-F238E27FC236}">
                <a16:creationId xmlns:a16="http://schemas.microsoft.com/office/drawing/2014/main" id="{219F3290-0719-45C4-9CAD-4918D49560A4}"/>
              </a:ext>
            </a:extLst>
          </p:cNvPr>
          <p:cNvSpPr>
            <a:spLocks noGrp="1"/>
          </p:cNvSpPr>
          <p:nvPr>
            <p:ph type="dt" sz="half" idx="10"/>
          </p:nvPr>
        </p:nvSpPr>
        <p:spPr/>
        <p:txBody>
          <a:bodyPr/>
          <a:lstStyle/>
          <a:p>
            <a:pPr>
              <a:defRPr/>
            </a:pPr>
            <a:endParaRPr lang="en-US"/>
          </a:p>
        </p:txBody>
      </p:sp>
      <p:sp>
        <p:nvSpPr>
          <p:cNvPr id="4" name="Нижний колонтитул 3">
            <a:extLst>
              <a:ext uri="{FF2B5EF4-FFF2-40B4-BE49-F238E27FC236}">
                <a16:creationId xmlns:a16="http://schemas.microsoft.com/office/drawing/2014/main" id="{C485E476-8E11-4E5D-9564-0C0D8168B2AE}"/>
              </a:ext>
            </a:extLst>
          </p:cNvPr>
          <p:cNvSpPr>
            <a:spLocks noGrp="1"/>
          </p:cNvSpPr>
          <p:nvPr>
            <p:ph type="ftr" sz="quarter" idx="11"/>
          </p:nvPr>
        </p:nvSpPr>
        <p:spPr/>
        <p:txBody>
          <a:bodyPr/>
          <a:lstStyle/>
          <a:p>
            <a:pPr>
              <a:defRPr/>
            </a:pPr>
            <a:endParaRPr lang="en-US"/>
          </a:p>
        </p:txBody>
      </p:sp>
      <p:sp>
        <p:nvSpPr>
          <p:cNvPr id="5" name="Номер слайда 4">
            <a:extLst>
              <a:ext uri="{FF2B5EF4-FFF2-40B4-BE49-F238E27FC236}">
                <a16:creationId xmlns:a16="http://schemas.microsoft.com/office/drawing/2014/main" id="{5850E4FA-2369-4361-BAC2-4891F47585E2}"/>
              </a:ext>
            </a:extLst>
          </p:cNvPr>
          <p:cNvSpPr>
            <a:spLocks noGrp="1"/>
          </p:cNvSpPr>
          <p:nvPr>
            <p:ph type="sldNum" sz="quarter" idx="12"/>
          </p:nvPr>
        </p:nvSpPr>
        <p:spPr/>
        <p:txBody>
          <a:bodyPr/>
          <a:lstStyle/>
          <a:p>
            <a:pPr>
              <a:defRPr/>
            </a:pPr>
            <a:fld id="{94ADE916-38D7-42A3-8F13-6B10F2966ECF}" type="slidenum">
              <a:rPr lang="en-US" smtClean="0"/>
              <a:pPr>
                <a:defRPr/>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для Жени\DSC00938_м3.jpg"/>
          <p:cNvPicPr>
            <a:picLocks noChangeAspect="1" noChangeArrowheads="1"/>
          </p:cNvPicPr>
          <p:nvPr/>
        </p:nvPicPr>
        <p:blipFill>
          <a:blip r:embed="rId3" cstate="print"/>
          <a:srcRect/>
          <a:stretch>
            <a:fillRect/>
          </a:stretch>
        </p:blipFill>
        <p:spPr bwMode="auto">
          <a:xfrm>
            <a:off x="1079500" y="771525"/>
            <a:ext cx="6877050" cy="5715000"/>
          </a:xfrm>
          <a:prstGeom prst="rect">
            <a:avLst/>
          </a:prstGeom>
          <a:noFill/>
          <a:ln w="9525">
            <a:noFill/>
            <a:miter lim="800000"/>
            <a:headEnd/>
            <a:tailEnd/>
          </a:ln>
        </p:spPr>
      </p:pic>
      <p:sp>
        <p:nvSpPr>
          <p:cNvPr id="41987" name="Text Box 3"/>
          <p:cNvSpPr txBox="1">
            <a:spLocks noChangeArrowheads="1"/>
          </p:cNvSpPr>
          <p:nvPr/>
        </p:nvSpPr>
        <p:spPr bwMode="auto">
          <a:xfrm>
            <a:off x="0" y="134938"/>
            <a:ext cx="9144000" cy="523220"/>
          </a:xfrm>
          <a:prstGeom prst="rect">
            <a:avLst/>
          </a:prstGeom>
          <a:noFill/>
          <a:ln w="9525">
            <a:noFill/>
            <a:miter lim="800000"/>
            <a:headEnd/>
            <a:tailEnd/>
          </a:ln>
        </p:spPr>
        <p:txBody>
          <a:bodyPr>
            <a:spAutoFit/>
          </a:bodyPr>
          <a:lstStyle/>
          <a:p>
            <a:pPr algn="ctr" eaLnBrk="0" hangingPunct="0">
              <a:defRPr/>
            </a:pPr>
            <a:r>
              <a:rPr lang="en-US" sz="2800" b="1" dirty="0">
                <a:solidFill>
                  <a:srgbClr val="FFFF00"/>
                </a:solidFill>
                <a:effectLst>
                  <a:outerShdw blurRad="38100" dist="38100" dir="2700000" algn="tl">
                    <a:srgbClr val="000000">
                      <a:alpha val="43137"/>
                    </a:srgbClr>
                  </a:outerShdw>
                </a:effectLst>
              </a:rPr>
              <a:t>FIS-B</a:t>
            </a:r>
            <a:r>
              <a:rPr lang="ru-RU" sz="2800" b="1" dirty="0">
                <a:solidFill>
                  <a:srgbClr val="FFFF00"/>
                </a:solidFill>
                <a:effectLst>
                  <a:outerShdw blurRad="38100" dist="38100" dir="2700000" algn="tl">
                    <a:srgbClr val="000000">
                      <a:alpha val="43137"/>
                    </a:srgbClr>
                  </a:outerShdw>
                </a:effectLst>
              </a:rPr>
              <a:t>: </a:t>
            </a:r>
            <a:r>
              <a:rPr lang="ru-RU" sz="2800" b="1" dirty="0" err="1">
                <a:solidFill>
                  <a:srgbClr val="FFFF00"/>
                </a:solidFill>
                <a:effectLst>
                  <a:outerShdw blurRad="38100" dist="38100" dir="2700000" algn="tl">
                    <a:srgbClr val="000000">
                      <a:alpha val="43137"/>
                    </a:srgbClr>
                  </a:outerShdw>
                </a:effectLst>
              </a:rPr>
              <a:t>метеоинформация</a:t>
            </a:r>
            <a:r>
              <a:rPr lang="ru-RU" sz="2800" b="1" dirty="0">
                <a:solidFill>
                  <a:srgbClr val="FFFF00"/>
                </a:solidFill>
                <a:effectLst>
                  <a:outerShdw blurRad="38100" dist="38100" dir="2700000" algn="tl">
                    <a:srgbClr val="000000">
                      <a:alpha val="43137"/>
                    </a:srgbClr>
                  </a:outerShdw>
                </a:effectLst>
              </a:rPr>
              <a:t> в текстовом виде</a:t>
            </a:r>
          </a:p>
        </p:txBody>
      </p:sp>
      <p:sp>
        <p:nvSpPr>
          <p:cNvPr id="13316" name="TextBox 3"/>
          <p:cNvSpPr txBox="1">
            <a:spLocks noChangeArrowheads="1"/>
          </p:cNvSpPr>
          <p:nvPr/>
        </p:nvSpPr>
        <p:spPr bwMode="auto">
          <a:xfrm>
            <a:off x="1985963" y="1836738"/>
            <a:ext cx="2527300" cy="585787"/>
          </a:xfrm>
          <a:prstGeom prst="rect">
            <a:avLst/>
          </a:prstGeom>
          <a:noFill/>
          <a:ln w="9525">
            <a:noFill/>
            <a:miter lim="800000"/>
            <a:headEnd/>
            <a:tailEnd/>
          </a:ln>
        </p:spPr>
        <p:txBody>
          <a:bodyPr>
            <a:spAutoFit/>
          </a:bodyPr>
          <a:lstStyle/>
          <a:p>
            <a:pPr algn="ctr" eaLnBrk="0" hangingPunct="0"/>
            <a:endParaRPr lang="ru-RU"/>
          </a:p>
        </p:txBody>
      </p:sp>
      <p:sp>
        <p:nvSpPr>
          <p:cNvPr id="2" name="Дата 1">
            <a:extLst>
              <a:ext uri="{FF2B5EF4-FFF2-40B4-BE49-F238E27FC236}">
                <a16:creationId xmlns:a16="http://schemas.microsoft.com/office/drawing/2014/main" id="{56DEB783-36AF-45DC-A82B-AC46B3A45914}"/>
              </a:ext>
            </a:extLst>
          </p:cNvPr>
          <p:cNvSpPr>
            <a:spLocks noGrp="1"/>
          </p:cNvSpPr>
          <p:nvPr>
            <p:ph type="dt" sz="half" idx="10"/>
          </p:nvPr>
        </p:nvSpPr>
        <p:spPr/>
        <p:txBody>
          <a:bodyPr/>
          <a:lstStyle/>
          <a:p>
            <a:pPr>
              <a:defRPr/>
            </a:pPr>
            <a:endParaRPr lang="ru-RU" dirty="0"/>
          </a:p>
        </p:txBody>
      </p:sp>
      <p:sp>
        <p:nvSpPr>
          <p:cNvPr id="3" name="Нижний колонтитул 2">
            <a:extLst>
              <a:ext uri="{FF2B5EF4-FFF2-40B4-BE49-F238E27FC236}">
                <a16:creationId xmlns:a16="http://schemas.microsoft.com/office/drawing/2014/main" id="{D40DFD96-EFAB-4F44-A43A-1699E9C9AC74}"/>
              </a:ext>
            </a:extLst>
          </p:cNvPr>
          <p:cNvSpPr>
            <a:spLocks noGrp="1"/>
          </p:cNvSpPr>
          <p:nvPr>
            <p:ph type="ftr" sz="quarter" idx="11"/>
          </p:nvPr>
        </p:nvSpPr>
        <p:spPr/>
        <p:txBody>
          <a:bodyPr/>
          <a:lstStyle/>
          <a:p>
            <a:pPr>
              <a:defRPr/>
            </a:pPr>
            <a:endParaRPr lang="ru-RU"/>
          </a:p>
        </p:txBody>
      </p:sp>
      <p:sp>
        <p:nvSpPr>
          <p:cNvPr id="4" name="Номер слайда 3">
            <a:extLst>
              <a:ext uri="{FF2B5EF4-FFF2-40B4-BE49-F238E27FC236}">
                <a16:creationId xmlns:a16="http://schemas.microsoft.com/office/drawing/2014/main" id="{7C3A8578-B2B6-4926-A575-F292832AEE7D}"/>
              </a:ext>
            </a:extLst>
          </p:cNvPr>
          <p:cNvSpPr>
            <a:spLocks noGrp="1"/>
          </p:cNvSpPr>
          <p:nvPr>
            <p:ph type="sldNum" sz="quarter" idx="12"/>
          </p:nvPr>
        </p:nvSpPr>
        <p:spPr/>
        <p:txBody>
          <a:bodyPr/>
          <a:lstStyle/>
          <a:p>
            <a:pPr>
              <a:defRPr/>
            </a:pPr>
            <a:fld id="{4690E963-99BF-4FDA-8B38-A624BEF2ED99}" type="slidenum">
              <a:rPr lang="ru-RU" smtClean="0"/>
              <a:pPr>
                <a:defRPr/>
              </a:pPr>
              <a:t>6</a:t>
            </a:fld>
            <a:endParaRPr lang="ru-RU" dirty="0"/>
          </a:p>
        </p:txBody>
      </p:sp>
    </p:spTree>
  </p:cSld>
  <p:clrMapOvr>
    <a:masterClrMapping/>
  </p:clrMapOvr>
  <p:transition>
    <p:pull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ttt\temp\Новая папка\ttt2\meteo.gif"/>
          <p:cNvPicPr>
            <a:picLocks noChangeAspect="1" noChangeArrowheads="1" noCrop="1"/>
          </p:cNvPicPr>
          <p:nvPr/>
        </p:nvPicPr>
        <p:blipFill>
          <a:blip r:embed="rId3" cstate="print"/>
          <a:srcRect/>
          <a:stretch>
            <a:fillRect/>
          </a:stretch>
        </p:blipFill>
        <p:spPr bwMode="auto">
          <a:xfrm>
            <a:off x="827088" y="908050"/>
            <a:ext cx="7416800" cy="5564188"/>
          </a:xfrm>
          <a:prstGeom prst="rect">
            <a:avLst/>
          </a:prstGeom>
          <a:noFill/>
          <a:ln w="9525">
            <a:noFill/>
            <a:miter lim="800000"/>
            <a:headEnd/>
            <a:tailEnd/>
          </a:ln>
        </p:spPr>
      </p:pic>
      <p:sp>
        <p:nvSpPr>
          <p:cNvPr id="59407" name="TextBox 4"/>
          <p:cNvSpPr txBox="1">
            <a:spLocks noChangeArrowheads="1"/>
          </p:cNvSpPr>
          <p:nvPr/>
        </p:nvSpPr>
        <p:spPr bwMode="auto">
          <a:xfrm>
            <a:off x="896699" y="295275"/>
            <a:ext cx="7350602" cy="523220"/>
          </a:xfrm>
          <a:prstGeom prst="rect">
            <a:avLst/>
          </a:prstGeom>
          <a:noFill/>
          <a:ln w="9525">
            <a:noFill/>
            <a:miter lim="800000"/>
            <a:headEnd/>
            <a:tailEnd/>
          </a:ln>
        </p:spPr>
        <p:txBody>
          <a:bodyPr wrap="none">
            <a:spAutoFit/>
          </a:bodyPr>
          <a:lstStyle/>
          <a:p>
            <a:pPr algn="ctr">
              <a:defRPr/>
            </a:pPr>
            <a:r>
              <a:rPr lang="en-US" sz="2800" b="1" dirty="0">
                <a:solidFill>
                  <a:srgbClr val="FFFF00"/>
                </a:solidFill>
                <a:effectLst>
                  <a:outerShdw blurRad="38100" dist="38100" dir="2700000" algn="tl">
                    <a:srgbClr val="000000">
                      <a:alpha val="43137"/>
                    </a:srgbClr>
                  </a:outerShdw>
                </a:effectLst>
                <a:latin typeface="Calibri" pitchFamily="34" charset="0"/>
              </a:rPr>
              <a:t>FIS-B</a:t>
            </a:r>
            <a:r>
              <a:rPr lang="ru-RU" sz="2800" b="1" dirty="0">
                <a:solidFill>
                  <a:srgbClr val="FFFF00"/>
                </a:solidFill>
                <a:effectLst>
                  <a:outerShdw blurRad="38100" dist="38100" dir="2700000" algn="tl">
                    <a:srgbClr val="000000">
                      <a:alpha val="43137"/>
                    </a:srgbClr>
                  </a:outerShdw>
                </a:effectLst>
                <a:latin typeface="Calibri" pitchFamily="34" charset="0"/>
              </a:rPr>
              <a:t>: </a:t>
            </a:r>
            <a:r>
              <a:rPr lang="ru-RU" sz="2800" b="1" dirty="0" err="1">
                <a:solidFill>
                  <a:srgbClr val="FFFF00"/>
                </a:solidFill>
                <a:effectLst>
                  <a:outerShdw blurRad="38100" dist="38100" dir="2700000" algn="tl">
                    <a:srgbClr val="000000">
                      <a:alpha val="43137"/>
                    </a:srgbClr>
                  </a:outerShdw>
                </a:effectLst>
                <a:latin typeface="Calibri" pitchFamily="34" charset="0"/>
              </a:rPr>
              <a:t>метеоинформация</a:t>
            </a:r>
            <a:r>
              <a:rPr lang="ru-RU" sz="2800" b="1" dirty="0">
                <a:solidFill>
                  <a:srgbClr val="FFFF00"/>
                </a:solidFill>
                <a:effectLst>
                  <a:outerShdw blurRad="38100" dist="38100" dir="2700000" algn="tl">
                    <a:srgbClr val="000000">
                      <a:alpha val="43137"/>
                    </a:srgbClr>
                  </a:outerShdw>
                </a:effectLst>
                <a:latin typeface="Calibri" pitchFamily="34" charset="0"/>
              </a:rPr>
              <a:t> в графическом виде</a:t>
            </a:r>
          </a:p>
        </p:txBody>
      </p:sp>
      <p:sp>
        <p:nvSpPr>
          <p:cNvPr id="2" name="Дата 1">
            <a:extLst>
              <a:ext uri="{FF2B5EF4-FFF2-40B4-BE49-F238E27FC236}">
                <a16:creationId xmlns:a16="http://schemas.microsoft.com/office/drawing/2014/main" id="{D59BFF02-50C2-40A6-BDEA-8C0C01B327E8}"/>
              </a:ext>
            </a:extLst>
          </p:cNvPr>
          <p:cNvSpPr>
            <a:spLocks noGrp="1"/>
          </p:cNvSpPr>
          <p:nvPr>
            <p:ph type="dt" sz="half" idx="10"/>
          </p:nvPr>
        </p:nvSpPr>
        <p:spPr/>
        <p:txBody>
          <a:bodyPr/>
          <a:lstStyle/>
          <a:p>
            <a:pPr>
              <a:defRPr/>
            </a:pPr>
            <a:endParaRPr lang="en-US"/>
          </a:p>
        </p:txBody>
      </p:sp>
      <p:sp>
        <p:nvSpPr>
          <p:cNvPr id="3" name="Нижний колонтитул 2">
            <a:extLst>
              <a:ext uri="{FF2B5EF4-FFF2-40B4-BE49-F238E27FC236}">
                <a16:creationId xmlns:a16="http://schemas.microsoft.com/office/drawing/2014/main" id="{803BB5FF-DF04-4237-9E8C-A55CC044D07A}"/>
              </a:ext>
            </a:extLst>
          </p:cNvPr>
          <p:cNvSpPr>
            <a:spLocks noGrp="1"/>
          </p:cNvSpPr>
          <p:nvPr>
            <p:ph type="ftr" sz="quarter" idx="11"/>
          </p:nvPr>
        </p:nvSpPr>
        <p:spPr/>
        <p:txBody>
          <a:bodyPr/>
          <a:lstStyle/>
          <a:p>
            <a:pPr>
              <a:defRPr/>
            </a:pPr>
            <a:endParaRPr lang="en-US"/>
          </a:p>
        </p:txBody>
      </p:sp>
      <p:sp>
        <p:nvSpPr>
          <p:cNvPr id="4" name="Номер слайда 3">
            <a:extLst>
              <a:ext uri="{FF2B5EF4-FFF2-40B4-BE49-F238E27FC236}">
                <a16:creationId xmlns:a16="http://schemas.microsoft.com/office/drawing/2014/main" id="{4C11E7C0-A884-483F-B3E6-36F17A59D07F}"/>
              </a:ext>
            </a:extLst>
          </p:cNvPr>
          <p:cNvSpPr>
            <a:spLocks noGrp="1"/>
          </p:cNvSpPr>
          <p:nvPr>
            <p:ph type="sldNum" sz="quarter" idx="12"/>
          </p:nvPr>
        </p:nvSpPr>
        <p:spPr/>
        <p:txBody>
          <a:bodyPr/>
          <a:lstStyle/>
          <a:p>
            <a:pPr>
              <a:defRPr/>
            </a:pPr>
            <a:fld id="{B2B57FA0-2AE4-4949-8D28-B54C799BFD74}" type="slidenum">
              <a:rPr lang="en-US" smtClean="0"/>
              <a:pPr>
                <a:defRPr/>
              </a:pPr>
              <a:t>7</a:t>
            </a:fld>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258888" y="908050"/>
            <a:ext cx="6900862" cy="5607050"/>
          </a:xfrm>
          <a:prstGeom prst="rect">
            <a:avLst/>
          </a:prstGeom>
          <a:noFill/>
          <a:ln w="9525">
            <a:noFill/>
            <a:miter lim="800000"/>
            <a:headEnd/>
            <a:tailEnd/>
          </a:ln>
        </p:spPr>
      </p:pic>
      <p:sp>
        <p:nvSpPr>
          <p:cNvPr id="18435" name="Text Box 3"/>
          <p:cNvSpPr txBox="1">
            <a:spLocks noChangeArrowheads="1"/>
          </p:cNvSpPr>
          <p:nvPr/>
        </p:nvSpPr>
        <p:spPr bwMode="auto">
          <a:xfrm>
            <a:off x="0" y="241300"/>
            <a:ext cx="9144000" cy="523220"/>
          </a:xfrm>
          <a:prstGeom prst="rect">
            <a:avLst/>
          </a:prstGeom>
          <a:noFill/>
          <a:ln w="9525">
            <a:noFill/>
            <a:miter lim="800000"/>
            <a:headEnd/>
            <a:tailEnd/>
          </a:ln>
        </p:spPr>
        <p:txBody>
          <a:bodyPr>
            <a:spAutoFit/>
          </a:bodyPr>
          <a:lstStyle/>
          <a:p>
            <a:pPr algn="ctr">
              <a:defRPr/>
            </a:pPr>
            <a:r>
              <a:rPr lang="en-US" sz="2800" b="1" dirty="0">
                <a:solidFill>
                  <a:srgbClr val="FFFF00"/>
                </a:solidFill>
                <a:effectLst>
                  <a:outerShdw blurRad="38100" dist="38100" dir="2700000" algn="tl">
                    <a:srgbClr val="000000">
                      <a:alpha val="43137"/>
                    </a:srgbClr>
                  </a:outerShdw>
                </a:effectLst>
              </a:rPr>
              <a:t>FIS-B: </a:t>
            </a:r>
            <a:r>
              <a:rPr lang="ru-RU" sz="2800" b="1" dirty="0">
                <a:solidFill>
                  <a:srgbClr val="FFFF00"/>
                </a:solidFill>
                <a:effectLst>
                  <a:outerShdw blurRad="38100" dist="38100" dir="2700000" algn="tl">
                    <a:srgbClr val="000000">
                      <a:alpha val="43137"/>
                    </a:srgbClr>
                  </a:outerShdw>
                </a:effectLst>
              </a:rPr>
              <a:t>аэронавигационная информация</a:t>
            </a:r>
          </a:p>
        </p:txBody>
      </p:sp>
      <p:sp>
        <p:nvSpPr>
          <p:cNvPr id="2" name="Дата 1">
            <a:extLst>
              <a:ext uri="{FF2B5EF4-FFF2-40B4-BE49-F238E27FC236}">
                <a16:creationId xmlns:a16="http://schemas.microsoft.com/office/drawing/2014/main" id="{29AA5F51-78D8-437F-8C73-64598C1D58F3}"/>
              </a:ext>
            </a:extLst>
          </p:cNvPr>
          <p:cNvSpPr>
            <a:spLocks noGrp="1"/>
          </p:cNvSpPr>
          <p:nvPr>
            <p:ph type="dt" sz="half" idx="10"/>
          </p:nvPr>
        </p:nvSpPr>
        <p:spPr/>
        <p:txBody>
          <a:bodyPr/>
          <a:lstStyle/>
          <a:p>
            <a:pPr>
              <a:defRPr/>
            </a:pPr>
            <a:endParaRPr lang="en-US"/>
          </a:p>
        </p:txBody>
      </p:sp>
      <p:sp>
        <p:nvSpPr>
          <p:cNvPr id="3" name="Нижний колонтитул 2">
            <a:extLst>
              <a:ext uri="{FF2B5EF4-FFF2-40B4-BE49-F238E27FC236}">
                <a16:creationId xmlns:a16="http://schemas.microsoft.com/office/drawing/2014/main" id="{2CD6DD13-B5FB-48AD-ADDE-64F18A15F62C}"/>
              </a:ext>
            </a:extLst>
          </p:cNvPr>
          <p:cNvSpPr>
            <a:spLocks noGrp="1"/>
          </p:cNvSpPr>
          <p:nvPr>
            <p:ph type="ftr" sz="quarter" idx="11"/>
          </p:nvPr>
        </p:nvSpPr>
        <p:spPr/>
        <p:txBody>
          <a:bodyPr/>
          <a:lstStyle/>
          <a:p>
            <a:pPr>
              <a:defRPr/>
            </a:pPr>
            <a:endParaRPr lang="en-US"/>
          </a:p>
        </p:txBody>
      </p:sp>
      <p:sp>
        <p:nvSpPr>
          <p:cNvPr id="4" name="Номер слайда 3">
            <a:extLst>
              <a:ext uri="{FF2B5EF4-FFF2-40B4-BE49-F238E27FC236}">
                <a16:creationId xmlns:a16="http://schemas.microsoft.com/office/drawing/2014/main" id="{A7C27E04-D866-4550-B623-76DE6FD5A413}"/>
              </a:ext>
            </a:extLst>
          </p:cNvPr>
          <p:cNvSpPr>
            <a:spLocks noGrp="1"/>
          </p:cNvSpPr>
          <p:nvPr>
            <p:ph type="sldNum" sz="quarter" idx="12"/>
          </p:nvPr>
        </p:nvSpPr>
        <p:spPr/>
        <p:txBody>
          <a:bodyPr/>
          <a:lstStyle/>
          <a:p>
            <a:pPr>
              <a:defRPr/>
            </a:pPr>
            <a:fld id="{83E6A15E-9EFA-4EC7-BC8E-349F165D3898}" type="slidenum">
              <a:rPr lang="en-US" smtClean="0"/>
              <a:pPr>
                <a:defRPr/>
              </a:pPr>
              <a:t>8</a:t>
            </a:fld>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457200" y="274638"/>
            <a:ext cx="8229600" cy="2578100"/>
          </a:xfrm>
        </p:spPr>
        <p:txBody>
          <a:bodyPr/>
          <a:lstStyle/>
          <a:p>
            <a:pPr>
              <a:defRPr/>
            </a:pPr>
            <a:br>
              <a:rPr lang="ru-RU" dirty="0">
                <a:solidFill>
                  <a:schemeClr val="bg1"/>
                </a:solidFill>
              </a:rPr>
            </a:br>
            <a:br>
              <a:rPr lang="ru-RU" dirty="0">
                <a:solidFill>
                  <a:schemeClr val="bg1"/>
                </a:solidFill>
              </a:rPr>
            </a:br>
            <a:br>
              <a:rPr lang="ru-RU" dirty="0">
                <a:solidFill>
                  <a:schemeClr val="bg1"/>
                </a:solidFill>
              </a:rPr>
            </a:br>
            <a:br>
              <a:rPr lang="ru-RU" dirty="0">
                <a:solidFill>
                  <a:schemeClr val="bg1"/>
                </a:solidFill>
              </a:rPr>
            </a:br>
            <a:br>
              <a:rPr lang="ru-RU" dirty="0">
                <a:solidFill>
                  <a:schemeClr val="bg1"/>
                </a:solidFill>
              </a:rPr>
            </a:br>
            <a:r>
              <a:rPr lang="ru-RU" sz="3200" b="1" dirty="0">
                <a:solidFill>
                  <a:srgbClr val="FFFF00"/>
                </a:solidFill>
                <a:effectLst>
                  <a:outerShdw blurRad="38100" dist="38100" dir="2700000" algn="tl">
                    <a:srgbClr val="000000">
                      <a:alpha val="43137"/>
                    </a:srgbClr>
                  </a:outerShdw>
                </a:effectLst>
              </a:rPr>
              <a:t>Реализация АЗН-В </a:t>
            </a:r>
            <a:br>
              <a:rPr lang="ru-RU" sz="3200" b="1" dirty="0">
                <a:solidFill>
                  <a:srgbClr val="FFFF00"/>
                </a:solidFill>
                <a:effectLst>
                  <a:outerShdw blurRad="38100" dist="38100" dir="2700000" algn="tl">
                    <a:srgbClr val="000000">
                      <a:alpha val="43137"/>
                    </a:srgbClr>
                  </a:outerShdw>
                </a:effectLst>
              </a:rPr>
            </a:br>
            <a:r>
              <a:rPr lang="ru-RU" sz="3200" b="1" dirty="0">
                <a:solidFill>
                  <a:srgbClr val="FFFF00"/>
                </a:solidFill>
                <a:effectLst>
                  <a:outerShdw blurRad="38100" dist="38100" dir="2700000" algn="tl">
                    <a:srgbClr val="000000">
                      <a:alpha val="43137"/>
                    </a:srgbClr>
                  </a:outerShdw>
                </a:effectLst>
              </a:rPr>
              <a:t>в Российской Федерации </a:t>
            </a:r>
            <a:r>
              <a:rPr lang="ru-RU" sz="3200" b="1" u="sng" dirty="0">
                <a:solidFill>
                  <a:srgbClr val="FFFF00"/>
                </a:solidFill>
                <a:effectLst>
                  <a:outerShdw blurRad="38100" dist="38100" dir="2700000" algn="tl">
                    <a:srgbClr val="000000">
                      <a:alpha val="43137"/>
                    </a:srgbClr>
                  </a:outerShdw>
                </a:effectLst>
              </a:rPr>
              <a:t>осуществлялась</a:t>
            </a:r>
            <a:r>
              <a:rPr lang="ru-RU" sz="3200" b="1" dirty="0">
                <a:solidFill>
                  <a:srgbClr val="FFFF00"/>
                </a:solidFill>
                <a:effectLst>
                  <a:outerShdw blurRad="38100" dist="38100" dir="2700000" algn="tl">
                    <a:srgbClr val="000000">
                      <a:alpha val="43137"/>
                    </a:srgbClr>
                  </a:outerShdw>
                </a:effectLst>
              </a:rPr>
              <a:t> в соответствии с Программой «Внедрение средств вещательного  автоматического зависимого наблюдения </a:t>
            </a:r>
            <a:br>
              <a:rPr lang="ru-RU" sz="3200" b="1" dirty="0">
                <a:solidFill>
                  <a:srgbClr val="FFFF00"/>
                </a:solidFill>
                <a:effectLst>
                  <a:outerShdw blurRad="38100" dist="38100" dir="2700000" algn="tl">
                    <a:srgbClr val="000000">
                      <a:alpha val="43137"/>
                    </a:srgbClr>
                  </a:outerShdw>
                </a:effectLst>
              </a:rPr>
            </a:br>
            <a:r>
              <a:rPr lang="ru-RU" sz="3200" b="1" dirty="0">
                <a:solidFill>
                  <a:srgbClr val="FFFF00"/>
                </a:solidFill>
                <a:effectLst>
                  <a:outerShdw blurRad="38100" dist="38100" dir="2700000" algn="tl">
                    <a:srgbClr val="000000">
                      <a:alpha val="43137"/>
                    </a:srgbClr>
                  </a:outerShdw>
                </a:effectLst>
              </a:rPr>
              <a:t>(2011 - 2020 годы)», утвержденной Минтрансом России 19 мая 2011 г.</a:t>
            </a:r>
            <a:br>
              <a:rPr lang="ru-RU" sz="3200" dirty="0">
                <a:solidFill>
                  <a:srgbClr val="FFFF00"/>
                </a:solidFill>
                <a:effectLst>
                  <a:outerShdw blurRad="38100" dist="38100" dir="2700000" algn="tl">
                    <a:srgbClr val="000000">
                      <a:alpha val="43137"/>
                    </a:srgbClr>
                  </a:outerShdw>
                </a:effectLst>
              </a:rPr>
            </a:br>
            <a:endParaRPr lang="ru-RU" sz="3200" dirty="0">
              <a:solidFill>
                <a:srgbClr val="FFFF00"/>
              </a:solidFill>
              <a:effectLst>
                <a:outerShdw blurRad="38100" dist="38100" dir="2700000" algn="tl">
                  <a:srgbClr val="000000">
                    <a:alpha val="43137"/>
                  </a:srgbClr>
                </a:outerShdw>
              </a:effectLst>
            </a:endParaRPr>
          </a:p>
        </p:txBody>
      </p:sp>
      <p:sp>
        <p:nvSpPr>
          <p:cNvPr id="2" name="Дата 1">
            <a:extLst>
              <a:ext uri="{FF2B5EF4-FFF2-40B4-BE49-F238E27FC236}">
                <a16:creationId xmlns:a16="http://schemas.microsoft.com/office/drawing/2014/main" id="{8D45DDF8-DAAE-420F-B0DD-D41761B1F938}"/>
              </a:ext>
            </a:extLst>
          </p:cNvPr>
          <p:cNvSpPr>
            <a:spLocks noGrp="1"/>
          </p:cNvSpPr>
          <p:nvPr>
            <p:ph type="dt" sz="half" idx="10"/>
          </p:nvPr>
        </p:nvSpPr>
        <p:spPr/>
        <p:txBody>
          <a:bodyPr/>
          <a:lstStyle/>
          <a:p>
            <a:pPr>
              <a:defRPr/>
            </a:pPr>
            <a:endParaRPr lang="en-US"/>
          </a:p>
        </p:txBody>
      </p:sp>
      <p:sp>
        <p:nvSpPr>
          <p:cNvPr id="3" name="Нижний колонтитул 2">
            <a:extLst>
              <a:ext uri="{FF2B5EF4-FFF2-40B4-BE49-F238E27FC236}">
                <a16:creationId xmlns:a16="http://schemas.microsoft.com/office/drawing/2014/main" id="{BECE811C-F78B-4333-B8CD-B1EB0F40AF66}"/>
              </a:ext>
            </a:extLst>
          </p:cNvPr>
          <p:cNvSpPr>
            <a:spLocks noGrp="1"/>
          </p:cNvSpPr>
          <p:nvPr>
            <p:ph type="ftr" sz="quarter" idx="11"/>
          </p:nvPr>
        </p:nvSpPr>
        <p:spPr/>
        <p:txBody>
          <a:bodyPr/>
          <a:lstStyle/>
          <a:p>
            <a:pPr>
              <a:defRPr/>
            </a:pPr>
            <a:endParaRPr lang="en-US"/>
          </a:p>
        </p:txBody>
      </p:sp>
      <p:sp>
        <p:nvSpPr>
          <p:cNvPr id="4" name="Номер слайда 3">
            <a:extLst>
              <a:ext uri="{FF2B5EF4-FFF2-40B4-BE49-F238E27FC236}">
                <a16:creationId xmlns:a16="http://schemas.microsoft.com/office/drawing/2014/main" id="{BF1F5868-E009-4DBD-B0CE-6181D4BF7754}"/>
              </a:ext>
            </a:extLst>
          </p:cNvPr>
          <p:cNvSpPr>
            <a:spLocks noGrp="1"/>
          </p:cNvSpPr>
          <p:nvPr>
            <p:ph type="sldNum" sz="quarter" idx="12"/>
          </p:nvPr>
        </p:nvSpPr>
        <p:spPr/>
        <p:txBody>
          <a:bodyPr/>
          <a:lstStyle/>
          <a:p>
            <a:pPr>
              <a:defRPr/>
            </a:pPr>
            <a:fld id="{94ADE916-38D7-42A3-8F13-6B10F2966ECF}" type="slidenum">
              <a:rPr lang="en-US" smtClean="0"/>
              <a:pPr>
                <a:defRPr/>
              </a:pPr>
              <a:t>9</a:t>
            </a:fld>
            <a:endParaRPr lang="en-US"/>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7115</TotalTime>
  <Words>1437</Words>
  <Application>Microsoft Office PowerPoint</Application>
  <PresentationFormat>Экран (4:3)</PresentationFormat>
  <Paragraphs>163</Paragraphs>
  <Slides>27</Slides>
  <Notes>7</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27</vt:i4>
      </vt:variant>
    </vt:vector>
  </HeadingPairs>
  <TitlesOfParts>
    <vt:vector size="33" baseType="lpstr">
      <vt:lpstr>Arial</vt:lpstr>
      <vt:lpstr>Calibri</vt:lpstr>
      <vt:lpstr>Tahoma</vt:lpstr>
      <vt:lpstr>Times New Roman</vt:lpstr>
      <vt:lpstr>Тема Office</vt:lpstr>
      <vt:lpstr>Документ</vt:lpstr>
      <vt:lpstr>   ГосНИИ АВИАЦИОННЫХ СИСТЕМ (ГосНИИАС) </vt:lpstr>
      <vt:lpstr>Презентация PowerPoint</vt:lpstr>
      <vt:lpstr>Презентация PowerPoint</vt:lpstr>
      <vt:lpstr>Презентация PowerPoint</vt:lpstr>
      <vt:lpstr>Примыкающие применения</vt:lpstr>
      <vt:lpstr>Презентация PowerPoint</vt:lpstr>
      <vt:lpstr>Презентация PowerPoint</vt:lpstr>
      <vt:lpstr>Презентация PowerPoint</vt:lpstr>
      <vt:lpstr>     Реализация АЗН-В  в Российской Федерации осуществлялась в соответствии с Программой «Внедрение средств вещательного  автоматического зависимого наблюдения  (2011 - 2020 годы)», утвержденной Минтрансом России 19 мая 2011 г. </vt:lpstr>
      <vt:lpstr>Презентация PowerPoint</vt:lpstr>
      <vt:lpstr>Презентация PowerPoint</vt:lpstr>
      <vt:lpstr>Из акта испытаний – объекты испытаний</vt:lpstr>
      <vt:lpstr>Из акта испытаний - Выводы</vt:lpstr>
      <vt:lpstr>Тем не менее …</vt:lpstr>
      <vt:lpstr>Вернёмся к беспилотникам. Существующая ситуация в мире</vt:lpstr>
      <vt:lpstr>Состояние вопроса интеграции БАС в гражданское воздушное пространство в мире и а Российской Федерации </vt:lpstr>
      <vt:lpstr>Состояние со стандартами по кибербезопасности на июнь 2018 г</vt:lpstr>
      <vt:lpstr>НАБЛЮДЕНИЕ</vt:lpstr>
      <vt:lpstr>АЗН-В – какое?</vt:lpstr>
      <vt:lpstr>Основные технические проблемы при внедрении БАС в гражданское воздушное пространство</vt:lpstr>
      <vt:lpstr>БАС: множественность путей доставки информации</vt:lpstr>
      <vt:lpstr>Самоорганизующаяся сеть в воздухе</vt:lpstr>
      <vt:lpstr>12-я аэронавигационная конференция Монреаль, 19-30 ноября 2012 г. </vt:lpstr>
      <vt:lpstr>Презентация PowerPoint</vt:lpstr>
      <vt:lpstr>Презентация PowerPoint</vt:lpstr>
      <vt:lpstr>Ближайшие задачи </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Edward Falkov</dc:creator>
  <cp:lastModifiedBy>Edward Falkov</cp:lastModifiedBy>
  <cp:revision>302</cp:revision>
  <dcterms:created xsi:type="dcterms:W3CDTF">2013-10-15T08:39:50Z</dcterms:created>
  <dcterms:modified xsi:type="dcterms:W3CDTF">2018-08-10T07:54:09Z</dcterms:modified>
</cp:coreProperties>
</file>